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8" r:id="rId4"/>
    <p:sldId id="258" r:id="rId5"/>
    <p:sldId id="269" r:id="rId6"/>
    <p:sldId id="259" r:id="rId7"/>
    <p:sldId id="260" r:id="rId8"/>
    <p:sldId id="261" r:id="rId9"/>
    <p:sldId id="262" r:id="rId10"/>
    <p:sldId id="263" r:id="rId11"/>
    <p:sldId id="270" r:id="rId12"/>
    <p:sldId id="264" r:id="rId13"/>
    <p:sldId id="265" r:id="rId14"/>
    <p:sldId id="271" r:id="rId15"/>
    <p:sldId id="266" r:id="rId16"/>
    <p:sldId id="272"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95" d="100"/>
          <a:sy n="95" d="100"/>
        </p:scale>
        <p:origin x="5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D68DBD-5CD5-41BF-979F-65D15BAD5E51}"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312A5C-66EC-4739-873C-0CCE8162B0B9}" type="slidenum">
              <a:rPr lang="en-US" smtClean="0"/>
              <a:t>‹#›</a:t>
            </a:fld>
            <a:endParaRPr lang="en-US"/>
          </a:p>
        </p:txBody>
      </p:sp>
    </p:spTree>
    <p:extLst>
      <p:ext uri="{BB962C8B-B14F-4D97-AF65-F5344CB8AC3E}">
        <p14:creationId xmlns:p14="http://schemas.microsoft.com/office/powerpoint/2010/main" val="892549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D68DBD-5CD5-41BF-979F-65D15BAD5E51}"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312A5C-66EC-4739-873C-0CCE8162B0B9}" type="slidenum">
              <a:rPr lang="en-US" smtClean="0"/>
              <a:t>‹#›</a:t>
            </a:fld>
            <a:endParaRPr lang="en-US"/>
          </a:p>
        </p:txBody>
      </p:sp>
    </p:spTree>
    <p:extLst>
      <p:ext uri="{BB962C8B-B14F-4D97-AF65-F5344CB8AC3E}">
        <p14:creationId xmlns:p14="http://schemas.microsoft.com/office/powerpoint/2010/main" val="3398274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D68DBD-5CD5-41BF-979F-65D15BAD5E51}"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312A5C-66EC-4739-873C-0CCE8162B0B9}" type="slidenum">
              <a:rPr lang="en-US" smtClean="0"/>
              <a:t>‹#›</a:t>
            </a:fld>
            <a:endParaRPr lang="en-US"/>
          </a:p>
        </p:txBody>
      </p:sp>
    </p:spTree>
    <p:extLst>
      <p:ext uri="{BB962C8B-B14F-4D97-AF65-F5344CB8AC3E}">
        <p14:creationId xmlns:p14="http://schemas.microsoft.com/office/powerpoint/2010/main" val="2897963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D68DBD-5CD5-41BF-979F-65D15BAD5E51}"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312A5C-66EC-4739-873C-0CCE8162B0B9}" type="slidenum">
              <a:rPr lang="en-US" smtClean="0"/>
              <a:t>‹#›</a:t>
            </a:fld>
            <a:endParaRPr lang="en-US"/>
          </a:p>
        </p:txBody>
      </p:sp>
    </p:spTree>
    <p:extLst>
      <p:ext uri="{BB962C8B-B14F-4D97-AF65-F5344CB8AC3E}">
        <p14:creationId xmlns:p14="http://schemas.microsoft.com/office/powerpoint/2010/main" val="3735800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D68DBD-5CD5-41BF-979F-65D15BAD5E51}"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312A5C-66EC-4739-873C-0CCE8162B0B9}" type="slidenum">
              <a:rPr lang="en-US" smtClean="0"/>
              <a:t>‹#›</a:t>
            </a:fld>
            <a:endParaRPr lang="en-US"/>
          </a:p>
        </p:txBody>
      </p:sp>
    </p:spTree>
    <p:extLst>
      <p:ext uri="{BB962C8B-B14F-4D97-AF65-F5344CB8AC3E}">
        <p14:creationId xmlns:p14="http://schemas.microsoft.com/office/powerpoint/2010/main" val="3452651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D68DBD-5CD5-41BF-979F-65D15BAD5E51}" type="datetimeFigureOut">
              <a:rPr lang="en-US" smtClean="0"/>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312A5C-66EC-4739-873C-0CCE8162B0B9}" type="slidenum">
              <a:rPr lang="en-US" smtClean="0"/>
              <a:t>‹#›</a:t>
            </a:fld>
            <a:endParaRPr lang="en-US"/>
          </a:p>
        </p:txBody>
      </p:sp>
    </p:spTree>
    <p:extLst>
      <p:ext uri="{BB962C8B-B14F-4D97-AF65-F5344CB8AC3E}">
        <p14:creationId xmlns:p14="http://schemas.microsoft.com/office/powerpoint/2010/main" val="3351867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D68DBD-5CD5-41BF-979F-65D15BAD5E51}" type="datetimeFigureOut">
              <a:rPr lang="en-US" smtClean="0"/>
              <a:t>9/9/2022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312A5C-66EC-4739-873C-0CCE8162B0B9}" type="slidenum">
              <a:rPr lang="en-US" smtClean="0"/>
              <a:t>‹#›</a:t>
            </a:fld>
            <a:endParaRPr lang="en-US"/>
          </a:p>
        </p:txBody>
      </p:sp>
    </p:spTree>
    <p:extLst>
      <p:ext uri="{BB962C8B-B14F-4D97-AF65-F5344CB8AC3E}">
        <p14:creationId xmlns:p14="http://schemas.microsoft.com/office/powerpoint/2010/main" val="73163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D68DBD-5CD5-41BF-979F-65D15BAD5E51}" type="datetimeFigureOut">
              <a:rPr lang="en-US" smtClean="0"/>
              <a:t>9/9/2022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312A5C-66EC-4739-873C-0CCE8162B0B9}" type="slidenum">
              <a:rPr lang="en-US" smtClean="0"/>
              <a:t>‹#›</a:t>
            </a:fld>
            <a:endParaRPr lang="en-US"/>
          </a:p>
        </p:txBody>
      </p:sp>
    </p:spTree>
    <p:extLst>
      <p:ext uri="{BB962C8B-B14F-4D97-AF65-F5344CB8AC3E}">
        <p14:creationId xmlns:p14="http://schemas.microsoft.com/office/powerpoint/2010/main" val="640325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D68DBD-5CD5-41BF-979F-65D15BAD5E51}" type="datetimeFigureOut">
              <a:rPr lang="en-US" smtClean="0"/>
              <a:t>9/9/2022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312A5C-66EC-4739-873C-0CCE8162B0B9}" type="slidenum">
              <a:rPr lang="en-US" smtClean="0"/>
              <a:t>‹#›</a:t>
            </a:fld>
            <a:endParaRPr lang="en-US"/>
          </a:p>
        </p:txBody>
      </p:sp>
    </p:spTree>
    <p:extLst>
      <p:ext uri="{BB962C8B-B14F-4D97-AF65-F5344CB8AC3E}">
        <p14:creationId xmlns:p14="http://schemas.microsoft.com/office/powerpoint/2010/main" val="349221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D68DBD-5CD5-41BF-979F-65D15BAD5E51}" type="datetimeFigureOut">
              <a:rPr lang="en-US" smtClean="0"/>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312A5C-66EC-4739-873C-0CCE8162B0B9}" type="slidenum">
              <a:rPr lang="en-US" smtClean="0"/>
              <a:t>‹#›</a:t>
            </a:fld>
            <a:endParaRPr lang="en-US"/>
          </a:p>
        </p:txBody>
      </p:sp>
    </p:spTree>
    <p:extLst>
      <p:ext uri="{BB962C8B-B14F-4D97-AF65-F5344CB8AC3E}">
        <p14:creationId xmlns:p14="http://schemas.microsoft.com/office/powerpoint/2010/main" val="3980881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D68DBD-5CD5-41BF-979F-65D15BAD5E51}" type="datetimeFigureOut">
              <a:rPr lang="en-US" smtClean="0"/>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312A5C-66EC-4739-873C-0CCE8162B0B9}" type="slidenum">
              <a:rPr lang="en-US" smtClean="0"/>
              <a:t>‹#›</a:t>
            </a:fld>
            <a:endParaRPr lang="en-US"/>
          </a:p>
        </p:txBody>
      </p:sp>
    </p:spTree>
    <p:extLst>
      <p:ext uri="{BB962C8B-B14F-4D97-AF65-F5344CB8AC3E}">
        <p14:creationId xmlns:p14="http://schemas.microsoft.com/office/powerpoint/2010/main" val="3152116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68DBD-5CD5-41BF-979F-65D15BAD5E51}" type="datetimeFigureOut">
              <a:rPr lang="en-US" smtClean="0"/>
              <a:t>9/9/2022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12A5C-66EC-4739-873C-0CCE8162B0B9}" type="slidenum">
              <a:rPr lang="en-US" smtClean="0"/>
              <a:t>‹#›</a:t>
            </a:fld>
            <a:endParaRPr lang="en-US"/>
          </a:p>
        </p:txBody>
      </p:sp>
    </p:spTree>
    <p:extLst>
      <p:ext uri="{BB962C8B-B14F-4D97-AF65-F5344CB8AC3E}">
        <p14:creationId xmlns:p14="http://schemas.microsoft.com/office/powerpoint/2010/main" val="968414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Nashmya@hot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82620" y="507812"/>
            <a:ext cx="9144000" cy="1655762"/>
          </a:xfrm>
        </p:spPr>
        <p:txBody>
          <a:bodyPr>
            <a:noAutofit/>
          </a:bodyPr>
          <a:lstStyle/>
          <a:p>
            <a:pPr algn="l">
              <a:lnSpc>
                <a:spcPct val="100000"/>
              </a:lnSpc>
              <a:spcBef>
                <a:spcPts val="600"/>
              </a:spcBef>
            </a:pPr>
            <a:r>
              <a:rPr lang="en-US" sz="1200" b="1" dirty="0" smtClean="0">
                <a:latin typeface="Century Gothic" panose="020B0502020202020204" pitchFamily="34" charset="0"/>
              </a:rPr>
              <a:t> </a:t>
            </a:r>
            <a:endParaRPr lang="en-US" sz="1200" dirty="0" smtClean="0">
              <a:latin typeface="Century Gothic" panose="020B0502020202020204" pitchFamily="34" charset="0"/>
            </a:endParaRPr>
          </a:p>
          <a:p>
            <a:pPr algn="l">
              <a:lnSpc>
                <a:spcPct val="100000"/>
              </a:lnSpc>
              <a:spcBef>
                <a:spcPts val="600"/>
              </a:spcBef>
            </a:pPr>
            <a:r>
              <a:rPr lang="en-US" sz="1200" b="1" dirty="0" err="1" smtClean="0">
                <a:latin typeface="Century Gothic" panose="020B0502020202020204" pitchFamily="34" charset="0"/>
              </a:rPr>
              <a:t>Nashmia</a:t>
            </a:r>
            <a:r>
              <a:rPr lang="en-US" sz="1200" b="1" dirty="0" smtClean="0">
                <a:latin typeface="Century Gothic" panose="020B0502020202020204" pitchFamily="34" charset="0"/>
              </a:rPr>
              <a:t> Haroon</a:t>
            </a:r>
            <a:endParaRPr lang="en-US" sz="1200" dirty="0" smtClean="0">
              <a:latin typeface="Century Gothic" panose="020B0502020202020204" pitchFamily="34" charset="0"/>
            </a:endParaRPr>
          </a:p>
          <a:p>
            <a:pPr algn="l">
              <a:lnSpc>
                <a:spcPct val="100000"/>
              </a:lnSpc>
              <a:spcBef>
                <a:spcPts val="600"/>
              </a:spcBef>
            </a:pPr>
            <a:r>
              <a:rPr lang="en-US" sz="1200" b="1" dirty="0" smtClean="0">
                <a:latin typeface="Century Gothic" panose="020B0502020202020204" pitchFamily="34" charset="0"/>
              </a:rPr>
              <a:t> </a:t>
            </a:r>
            <a:endParaRPr lang="en-US" sz="1200" dirty="0" smtClean="0">
              <a:latin typeface="Century Gothic" panose="020B0502020202020204" pitchFamily="34" charset="0"/>
            </a:endParaRPr>
          </a:p>
          <a:p>
            <a:pPr algn="l">
              <a:lnSpc>
                <a:spcPct val="100000"/>
              </a:lnSpc>
              <a:spcBef>
                <a:spcPts val="600"/>
              </a:spcBef>
            </a:pPr>
            <a:r>
              <a:rPr lang="en-US" sz="1200" dirty="0" smtClean="0">
                <a:latin typeface="Century Gothic" panose="020B0502020202020204" pitchFamily="34" charset="0"/>
              </a:rPr>
              <a:t>Lahore, Pakistan</a:t>
            </a:r>
          </a:p>
          <a:p>
            <a:pPr algn="l">
              <a:lnSpc>
                <a:spcPct val="100000"/>
              </a:lnSpc>
              <a:spcBef>
                <a:spcPts val="600"/>
              </a:spcBef>
            </a:pPr>
            <a:r>
              <a:rPr lang="en-US" sz="1200" dirty="0" smtClean="0">
                <a:latin typeface="Century Gothic" panose="020B0502020202020204" pitchFamily="34" charset="0"/>
              </a:rPr>
              <a:t> </a:t>
            </a:r>
          </a:p>
          <a:p>
            <a:pPr algn="l">
              <a:lnSpc>
                <a:spcPct val="100000"/>
              </a:lnSpc>
              <a:spcBef>
                <a:spcPts val="600"/>
              </a:spcBef>
            </a:pPr>
            <a:r>
              <a:rPr lang="en-US" sz="1200" dirty="0" smtClean="0">
                <a:latin typeface="Century Gothic" panose="020B0502020202020204" pitchFamily="34" charset="0"/>
              </a:rPr>
              <a:t>+92 332 4602986</a:t>
            </a:r>
          </a:p>
          <a:p>
            <a:pPr algn="l">
              <a:lnSpc>
                <a:spcPct val="100000"/>
              </a:lnSpc>
              <a:spcBef>
                <a:spcPts val="600"/>
              </a:spcBef>
            </a:pPr>
            <a:r>
              <a:rPr lang="en-US" sz="1200" u="sng" dirty="0" smtClean="0">
                <a:latin typeface="Century Gothic" panose="020B0502020202020204" pitchFamily="34" charset="0"/>
                <a:hlinkClick r:id="rId2"/>
              </a:rPr>
              <a:t>Nashmya@hotmail.com</a:t>
            </a:r>
            <a:endParaRPr lang="en-US" sz="1200" dirty="0" smtClean="0">
              <a:latin typeface="Century Gothic" panose="020B0502020202020204" pitchFamily="34" charset="0"/>
            </a:endParaRPr>
          </a:p>
          <a:p>
            <a:pPr algn="l">
              <a:lnSpc>
                <a:spcPct val="100000"/>
              </a:lnSpc>
              <a:spcBef>
                <a:spcPts val="600"/>
              </a:spcBef>
            </a:pPr>
            <a:r>
              <a:rPr lang="en-US" sz="1200" u="sng" dirty="0" smtClean="0">
                <a:latin typeface="Century Gothic" panose="020B0502020202020204" pitchFamily="34" charset="0"/>
              </a:rPr>
              <a:t>Tagheerlahorecs@gmail.com</a:t>
            </a:r>
            <a:endParaRPr lang="en-US" sz="1200" dirty="0" smtClean="0">
              <a:latin typeface="Century Gothic" panose="020B0502020202020204" pitchFamily="34" charset="0"/>
            </a:endParaRPr>
          </a:p>
          <a:p>
            <a:pPr algn="l">
              <a:lnSpc>
                <a:spcPct val="100000"/>
              </a:lnSpc>
              <a:spcBef>
                <a:spcPts val="600"/>
              </a:spcBef>
            </a:pPr>
            <a:r>
              <a:rPr lang="en-US" sz="1200" dirty="0" smtClean="0">
                <a:latin typeface="Century Gothic" panose="020B0502020202020204" pitchFamily="34" charset="0"/>
              </a:rPr>
              <a:t> </a:t>
            </a:r>
          </a:p>
          <a:p>
            <a:pPr algn="l"/>
            <a:r>
              <a:rPr lang="en-US" sz="1200" b="1" dirty="0">
                <a:latin typeface="Century Gothic" panose="020B0502020202020204" pitchFamily="34" charset="0"/>
              </a:rPr>
              <a:t>Marks of </a:t>
            </a:r>
            <a:r>
              <a:rPr lang="en-US" sz="1200" b="1">
                <a:latin typeface="Century Gothic" panose="020B0502020202020204" pitchFamily="34" charset="0"/>
              </a:rPr>
              <a:t>Sound </a:t>
            </a:r>
            <a:r>
              <a:rPr lang="en-US" sz="1200" b="1" smtClean="0">
                <a:latin typeface="Century Gothic" panose="020B0502020202020204" pitchFamily="34" charset="0"/>
              </a:rPr>
              <a:t>ii</a:t>
            </a:r>
            <a:endParaRPr lang="en-US" sz="1200" dirty="0" smtClean="0">
              <a:latin typeface="Century Gothic" panose="020B0502020202020204" pitchFamily="34" charset="0"/>
            </a:endParaRPr>
          </a:p>
          <a:p>
            <a:pPr algn="l">
              <a:lnSpc>
                <a:spcPct val="100000"/>
              </a:lnSpc>
              <a:spcBef>
                <a:spcPts val="600"/>
              </a:spcBef>
            </a:pPr>
            <a:r>
              <a:rPr lang="en-US" sz="1200" dirty="0" smtClean="0">
                <a:latin typeface="Century Gothic" panose="020B0502020202020204" pitchFamily="34" charset="0"/>
              </a:rPr>
              <a:t>It's a dance of </a:t>
            </a:r>
            <a:r>
              <a:rPr lang="en-US" sz="1200" dirty="0" err="1" smtClean="0">
                <a:latin typeface="Century Gothic" panose="020B0502020202020204" pitchFamily="34" charset="0"/>
              </a:rPr>
              <a:t>colour</a:t>
            </a:r>
            <a:r>
              <a:rPr lang="en-US" sz="1200" dirty="0" smtClean="0">
                <a:latin typeface="Century Gothic" panose="020B0502020202020204" pitchFamily="34" charset="0"/>
              </a:rPr>
              <a:t>, form and mark making that dictates the artist to advance on the surface. Making non representational art is about trusting of the subconscious mind, to allow to flow through the body of the artist and onto the canvas. </a:t>
            </a:r>
          </a:p>
          <a:p>
            <a:pPr algn="l">
              <a:lnSpc>
                <a:spcPct val="100000"/>
              </a:lnSpc>
              <a:spcBef>
                <a:spcPts val="600"/>
              </a:spcBef>
            </a:pPr>
            <a:r>
              <a:rPr lang="en-US" sz="1200" dirty="0" smtClean="0">
                <a:latin typeface="Century Gothic" panose="020B0502020202020204" pitchFamily="34" charset="0"/>
              </a:rPr>
              <a:t>It may also be considered that the artist is looking for divine intervention at the moment of submission to the medium.</a:t>
            </a:r>
          </a:p>
          <a:p>
            <a:pPr algn="l">
              <a:lnSpc>
                <a:spcPct val="100000"/>
              </a:lnSpc>
              <a:spcBef>
                <a:spcPts val="600"/>
              </a:spcBef>
            </a:pPr>
            <a:r>
              <a:rPr lang="en-US" sz="1200" dirty="0" smtClean="0">
                <a:latin typeface="Century Gothic" panose="020B0502020202020204" pitchFamily="34" charset="0"/>
              </a:rPr>
              <a:t>The realization of each of my works is imagined as a portal into seeking purity that is in harmony with all senses. Like a song, a certain balance within the structure of notes is need for it to sound right to the ear.</a:t>
            </a:r>
          </a:p>
          <a:p>
            <a:pPr algn="l">
              <a:lnSpc>
                <a:spcPct val="100000"/>
              </a:lnSpc>
              <a:spcBef>
                <a:spcPts val="600"/>
              </a:spcBef>
            </a:pPr>
            <a:r>
              <a:rPr lang="en-US" sz="1200" dirty="0" smtClean="0">
                <a:latin typeface="Century Gothic" panose="020B0502020202020204" pitchFamily="34" charset="0"/>
              </a:rPr>
              <a:t>This body of work is yet another attempt to arrive at this point of harmony and balance.</a:t>
            </a:r>
            <a:endParaRPr lang="en-US" sz="1200" dirty="0">
              <a:latin typeface="Century Gothic" panose="020B0502020202020204" pitchFamily="34" charset="0"/>
            </a:endParaRPr>
          </a:p>
        </p:txBody>
      </p:sp>
    </p:spTree>
    <p:extLst>
      <p:ext uri="{BB962C8B-B14F-4D97-AF65-F5344CB8AC3E}">
        <p14:creationId xmlns:p14="http://schemas.microsoft.com/office/powerpoint/2010/main" val="3668032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8.jpg"/>
          <p:cNvPicPr/>
          <p:nvPr/>
        </p:nvPicPr>
        <p:blipFill>
          <a:blip r:embed="rId2"/>
          <a:srcRect t="459" b="459"/>
          <a:stretch>
            <a:fillRect/>
          </a:stretch>
        </p:blipFill>
        <p:spPr>
          <a:xfrm>
            <a:off x="130009" y="117352"/>
            <a:ext cx="8828463" cy="6651880"/>
          </a:xfrm>
          <a:prstGeom prst="rect">
            <a:avLst/>
          </a:prstGeom>
          <a:ln w="88900">
            <a:solidFill>
              <a:srgbClr val="FFFFFF"/>
            </a:solidFill>
            <a:prstDash val="solid"/>
          </a:ln>
        </p:spPr>
      </p:pic>
      <p:sp>
        <p:nvSpPr>
          <p:cNvPr id="4" name="Rectangle 3"/>
          <p:cNvSpPr/>
          <p:nvPr/>
        </p:nvSpPr>
        <p:spPr>
          <a:xfrm>
            <a:off x="9166503" y="5755086"/>
            <a:ext cx="3895725" cy="138684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2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9</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2.5ftx4ft</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457200" marR="0" indent="-45720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Acrylic on Canvas</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2022</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Price: </a:t>
            </a:r>
            <a:r>
              <a:rPr lang="en-US" sz="12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Rs</a:t>
            </a: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145,000</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121710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3.jpg"/>
          <p:cNvPicPr/>
          <p:nvPr/>
        </p:nvPicPr>
        <p:blipFill>
          <a:blip r:embed="rId2"/>
          <a:srcRect l="219" r="219"/>
          <a:stretch>
            <a:fillRect/>
          </a:stretch>
        </p:blipFill>
        <p:spPr>
          <a:xfrm>
            <a:off x="112875" y="95683"/>
            <a:ext cx="6554131" cy="6686478"/>
          </a:xfrm>
          <a:prstGeom prst="rect">
            <a:avLst/>
          </a:prstGeom>
          <a:ln w="88900">
            <a:solidFill>
              <a:srgbClr val="FFFFFF"/>
            </a:solidFill>
            <a:prstDash val="solid"/>
          </a:ln>
        </p:spPr>
      </p:pic>
      <p:sp>
        <p:nvSpPr>
          <p:cNvPr id="3" name="Rectangle 2"/>
          <p:cNvSpPr/>
          <p:nvPr/>
        </p:nvSpPr>
        <p:spPr>
          <a:xfrm>
            <a:off x="6667006" y="5820560"/>
            <a:ext cx="3895725" cy="150114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4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10</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1ftx1ft</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457200" marR="0" indent="-45720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Acrylic on Canvas</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2022</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Price: </a:t>
            </a:r>
            <a:r>
              <a:rPr lang="en-US" sz="12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Rs</a:t>
            </a: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200"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6</a:t>
            </a:r>
            <a:r>
              <a:rPr lang="en-U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5,000</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234979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5.jpg"/>
          <p:cNvPicPr/>
          <p:nvPr/>
        </p:nvPicPr>
        <p:blipFill>
          <a:blip r:embed="rId2"/>
          <a:srcRect l="2914" r="2914"/>
          <a:stretch>
            <a:fillRect/>
          </a:stretch>
        </p:blipFill>
        <p:spPr>
          <a:xfrm>
            <a:off x="142694" y="198318"/>
            <a:ext cx="6227770" cy="6516739"/>
          </a:xfrm>
          <a:prstGeom prst="rect">
            <a:avLst/>
          </a:prstGeom>
          <a:ln w="88900">
            <a:solidFill>
              <a:srgbClr val="FFFFFF"/>
            </a:solidFill>
            <a:prstDash val="solid"/>
          </a:ln>
        </p:spPr>
      </p:pic>
      <p:sp>
        <p:nvSpPr>
          <p:cNvPr id="3" name="Rectangle 2"/>
          <p:cNvSpPr/>
          <p:nvPr/>
        </p:nvSpPr>
        <p:spPr>
          <a:xfrm>
            <a:off x="6370464" y="5760467"/>
            <a:ext cx="3895725" cy="138684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200" b="1" i="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11</a:t>
            </a:r>
            <a:endParaRPr lang="en-US" sz="12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2ftx2ft</a:t>
            </a:r>
            <a:endParaRPr lang="en-US" sz="12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Acrylic on Canvas</a:t>
            </a:r>
            <a:endParaRPr lang="en-US" sz="12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2021</a:t>
            </a:r>
            <a:endParaRPr lang="en-US" sz="12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Price: Rs. 95,000</a:t>
            </a:r>
            <a:endParaRPr lang="en-US" sz="12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407635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9.jpg"/>
          <p:cNvPicPr/>
          <p:nvPr/>
        </p:nvPicPr>
        <p:blipFill>
          <a:blip r:embed="rId2" cstate="print">
            <a:extLst>
              <a:ext uri="{28A0092B-C50C-407E-A947-70E740481C1C}">
                <a14:useLocalDpi xmlns:a14="http://schemas.microsoft.com/office/drawing/2010/main" val="0"/>
              </a:ext>
            </a:extLst>
          </a:blip>
          <a:stretch>
            <a:fillRect/>
          </a:stretch>
        </p:blipFill>
        <p:spPr>
          <a:xfrm>
            <a:off x="95716" y="204156"/>
            <a:ext cx="5221185" cy="6505561"/>
          </a:xfrm>
          <a:prstGeom prst="rect">
            <a:avLst/>
          </a:prstGeom>
          <a:ln w="88900">
            <a:solidFill>
              <a:srgbClr val="FFFFFF"/>
            </a:solidFill>
            <a:prstDash val="solid"/>
          </a:ln>
        </p:spPr>
      </p:pic>
      <p:sp>
        <p:nvSpPr>
          <p:cNvPr id="4" name="Rectangle 3"/>
          <p:cNvSpPr/>
          <p:nvPr/>
        </p:nvSpPr>
        <p:spPr>
          <a:xfrm>
            <a:off x="5316901" y="5759448"/>
            <a:ext cx="3895725" cy="138684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2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12</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5ftx4ft</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Acrylic on Canvas</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2022</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Price: </a:t>
            </a:r>
            <a:r>
              <a:rPr lang="en-US" sz="12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Rs</a:t>
            </a: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185,000</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64668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4.jpg"/>
          <p:cNvPicPr/>
          <p:nvPr/>
        </p:nvPicPr>
        <p:blipFill>
          <a:blip r:embed="rId2"/>
          <a:srcRect t="32" b="32"/>
          <a:stretch>
            <a:fillRect/>
          </a:stretch>
        </p:blipFill>
        <p:spPr>
          <a:xfrm>
            <a:off x="102554" y="64894"/>
            <a:ext cx="4627746" cy="6751936"/>
          </a:xfrm>
          <a:prstGeom prst="rect">
            <a:avLst/>
          </a:prstGeom>
          <a:ln w="88900">
            <a:solidFill>
              <a:srgbClr val="FFFFFF"/>
            </a:solidFill>
            <a:prstDash val="solid"/>
          </a:ln>
        </p:spPr>
      </p:pic>
      <p:sp>
        <p:nvSpPr>
          <p:cNvPr id="3" name="Rectangle 2"/>
          <p:cNvSpPr/>
          <p:nvPr/>
        </p:nvSpPr>
        <p:spPr>
          <a:xfrm>
            <a:off x="4866521" y="5784080"/>
            <a:ext cx="3753485" cy="1358265"/>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2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13</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4ftx3ft</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Acrylic on Canvas</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2022</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Price: </a:t>
            </a:r>
            <a:r>
              <a:rPr lang="en-US" sz="12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Rs</a:t>
            </a: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145,000</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202307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1.jpg"/>
          <p:cNvPicPr/>
          <p:nvPr/>
        </p:nvPicPr>
        <p:blipFill>
          <a:blip r:embed="rId2"/>
          <a:srcRect t="851" b="851"/>
          <a:stretch>
            <a:fillRect/>
          </a:stretch>
        </p:blipFill>
        <p:spPr>
          <a:xfrm>
            <a:off x="138047" y="164587"/>
            <a:ext cx="4036011" cy="6400365"/>
          </a:xfrm>
          <a:prstGeom prst="rect">
            <a:avLst/>
          </a:prstGeom>
          <a:ln w="88900">
            <a:solidFill>
              <a:srgbClr val="FFFFFF"/>
            </a:solidFill>
            <a:prstDash val="solid"/>
          </a:ln>
        </p:spPr>
      </p:pic>
      <p:sp>
        <p:nvSpPr>
          <p:cNvPr id="4" name="Rectangle 3"/>
          <p:cNvSpPr/>
          <p:nvPr/>
        </p:nvSpPr>
        <p:spPr>
          <a:xfrm>
            <a:off x="4237867" y="5637806"/>
            <a:ext cx="3895725" cy="138684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2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14</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5ftx3ft</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Acrylic on Canvas</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457200" marR="0" indent="-45720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2022</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Price: </a:t>
            </a:r>
            <a:r>
              <a:rPr lang="en-US" sz="12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Rs</a:t>
            </a: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175,000</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712262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jpg"/>
          <p:cNvPicPr/>
          <p:nvPr/>
        </p:nvPicPr>
        <p:blipFill>
          <a:blip r:embed="rId2"/>
          <a:srcRect t="171" b="171"/>
          <a:stretch>
            <a:fillRect/>
          </a:stretch>
        </p:blipFill>
        <p:spPr>
          <a:xfrm>
            <a:off x="81005" y="64912"/>
            <a:ext cx="4412989" cy="6716489"/>
          </a:xfrm>
          <a:prstGeom prst="rect">
            <a:avLst/>
          </a:prstGeom>
          <a:ln w="88900">
            <a:solidFill>
              <a:srgbClr val="FFFFFF"/>
            </a:solidFill>
            <a:prstDash val="solid"/>
          </a:ln>
        </p:spPr>
      </p:pic>
      <p:sp>
        <p:nvSpPr>
          <p:cNvPr id="3" name="Rectangle 2"/>
          <p:cNvSpPr/>
          <p:nvPr/>
        </p:nvSpPr>
        <p:spPr>
          <a:xfrm>
            <a:off x="4563372" y="5734988"/>
            <a:ext cx="3895725" cy="1501140"/>
          </a:xfrm>
          <a:prstGeom prst="rect">
            <a:avLst/>
          </a:prstGeom>
          <a:noFill/>
          <a:ln>
            <a:noFill/>
          </a:ln>
        </p:spPr>
        <p:txBody>
          <a:bodyPr spcFirstLastPara="1" wrap="square" lIns="91425" tIns="45700" rIns="91425" bIns="45700" anchor="t" anchorCtr="0">
            <a:noAutofit/>
          </a:bodyPr>
          <a:lstStyle/>
          <a:p>
            <a:pPr marL="457200" marR="0" indent="-457200">
              <a:spcBef>
                <a:spcPts val="0"/>
              </a:spcBef>
              <a:spcAft>
                <a:spcPts val="0"/>
              </a:spcAft>
            </a:pPr>
            <a:r>
              <a:rPr lang="en-US" sz="14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15</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6ftx4ft</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Acrylic on Canvas</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2022</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Price: </a:t>
            </a:r>
            <a:r>
              <a:rPr lang="en-US" sz="12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Rs</a:t>
            </a: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220,000</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627303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38306" y="1313871"/>
            <a:ext cx="9144000" cy="1655762"/>
          </a:xfrm>
        </p:spPr>
        <p:txBody>
          <a:bodyPr>
            <a:noAutofit/>
          </a:bodyPr>
          <a:lstStyle/>
          <a:p>
            <a:pPr algn="l">
              <a:lnSpc>
                <a:spcPct val="100000"/>
              </a:lnSpc>
              <a:spcBef>
                <a:spcPts val="600"/>
              </a:spcBef>
            </a:pPr>
            <a:r>
              <a:rPr lang="en-US" sz="1200" b="1" dirty="0">
                <a:latin typeface="Century Gothic" panose="020B0502020202020204" pitchFamily="34" charset="0"/>
              </a:rPr>
              <a:t>Artist Biography:</a:t>
            </a:r>
            <a:endParaRPr lang="en-US" sz="1200" dirty="0">
              <a:latin typeface="Century Gothic" panose="020B0502020202020204" pitchFamily="34" charset="0"/>
            </a:endParaRPr>
          </a:p>
          <a:p>
            <a:pPr algn="l">
              <a:lnSpc>
                <a:spcPct val="100000"/>
              </a:lnSpc>
              <a:spcBef>
                <a:spcPts val="600"/>
              </a:spcBef>
            </a:pPr>
            <a:r>
              <a:rPr lang="en-US" sz="1200" dirty="0" err="1">
                <a:latin typeface="Century Gothic" panose="020B0502020202020204" pitchFamily="34" charset="0"/>
              </a:rPr>
              <a:t>Nashmia</a:t>
            </a:r>
            <a:r>
              <a:rPr lang="en-US" sz="1200" dirty="0">
                <a:latin typeface="Century Gothic" panose="020B0502020202020204" pitchFamily="34" charset="0"/>
              </a:rPr>
              <a:t> Haroon is a multi disciplinary visual artist, also the founder and creative head of </a:t>
            </a:r>
            <a:r>
              <a:rPr lang="en-US" sz="1200" dirty="0" err="1">
                <a:latin typeface="Century Gothic" panose="020B0502020202020204" pitchFamily="34" charset="0"/>
              </a:rPr>
              <a:t>Tagh'eer</a:t>
            </a:r>
            <a:r>
              <a:rPr lang="en-US" sz="1200" dirty="0">
                <a:latin typeface="Century Gothic" panose="020B0502020202020204" pitchFamily="34" charset="0"/>
              </a:rPr>
              <a:t> Lahore Creative Space since 2020.  With degrees in Fine Art </a:t>
            </a:r>
            <a:r>
              <a:rPr lang="en-US" sz="1200" dirty="0" err="1">
                <a:latin typeface="Century Gothic" panose="020B0502020202020204" pitchFamily="34" charset="0"/>
              </a:rPr>
              <a:t>lPainting</a:t>
            </a:r>
            <a:r>
              <a:rPr lang="en-US" sz="1200" dirty="0">
                <a:latin typeface="Century Gothic" panose="020B0502020202020204" pitchFamily="34" charset="0"/>
              </a:rPr>
              <a:t>) (2004) and M.A honors in Visual Art (2012) from the National College of Arts, Lahore, Pakistan, her practice revolves around mainly in painting and photography.  Since the past few years, she has concentrated on exploring abstraction through painting, and the influence of music on it.  Her interest of work previously based more on the changing urban landscape of major cities, presenting images made through photography and alternative printmaking -moving more into abstraction in the language of the </a:t>
            </a:r>
            <a:r>
              <a:rPr lang="en-US" sz="1200" dirty="0" err="1">
                <a:latin typeface="Century Gothic" panose="020B0502020202020204" pitchFamily="34" charset="0"/>
              </a:rPr>
              <a:t>visual.These</a:t>
            </a:r>
            <a:r>
              <a:rPr lang="en-US" sz="1200" dirty="0">
                <a:latin typeface="Century Gothic" panose="020B0502020202020204" pitchFamily="34" charset="0"/>
              </a:rPr>
              <a:t> works are architectonic in nature when produced in sculpture, drawing and video or photo montage.  Other projects of Haroon are about making fictional collaborative works with other artists of Pakistan by taking their photographs in a pre-conceived environment that is reflective of their own practice. In </a:t>
            </a:r>
            <a:r>
              <a:rPr lang="en-US" sz="1200" dirty="0" err="1">
                <a:latin typeface="Century Gothic" panose="020B0502020202020204" pitchFamily="34" charset="0"/>
              </a:rPr>
              <a:t>others,she</a:t>
            </a:r>
            <a:r>
              <a:rPr lang="en-US" sz="1200" dirty="0">
                <a:latin typeface="Century Gothic" panose="020B0502020202020204" pitchFamily="34" charset="0"/>
              </a:rPr>
              <a:t> through fine art photography she looks at family structures and their social surroundings.  Haroon has shown works in Pakistan widely, and in India, Cambodia, UK, USA, and has regularly published works in local magazines like </a:t>
            </a:r>
            <a:r>
              <a:rPr lang="en-US" sz="1200" dirty="0" err="1">
                <a:latin typeface="Century Gothic" panose="020B0502020202020204" pitchFamily="34" charset="0"/>
              </a:rPr>
              <a:t>ArtNow</a:t>
            </a:r>
            <a:r>
              <a:rPr lang="en-US" sz="1200" dirty="0">
                <a:latin typeface="Century Gothic" panose="020B0502020202020204" pitchFamily="34" charset="0"/>
              </a:rPr>
              <a:t> Pakistan, Herald, and internationally published with Reuters, The Boston Globe etc. </a:t>
            </a:r>
            <a:r>
              <a:rPr lang="en-US" sz="1200" dirty="0" err="1">
                <a:latin typeface="Century Gothic" panose="020B0502020202020204" pitchFamily="34" charset="0"/>
              </a:rPr>
              <a:t>Nashmia</a:t>
            </a:r>
            <a:r>
              <a:rPr lang="en-US" sz="1200" dirty="0">
                <a:latin typeface="Century Gothic" panose="020B0502020202020204" pitchFamily="34" charset="0"/>
              </a:rPr>
              <a:t> Haroon has taught at the </a:t>
            </a:r>
            <a:r>
              <a:rPr lang="en-US" sz="1200" dirty="0" err="1">
                <a:latin typeface="Century Gothic" panose="020B0502020202020204" pitchFamily="34" charset="0"/>
              </a:rPr>
              <a:t>Beaconhouse</a:t>
            </a:r>
            <a:r>
              <a:rPr lang="en-US" sz="1200" dirty="0">
                <a:latin typeface="Century Gothic" panose="020B0502020202020204" pitchFamily="34" charset="0"/>
              </a:rPr>
              <a:t> National University and the National college of Arts Lahore  Tagheerlahorecs@gmail.com  03324602986 289 A Upper Mall, Lahore, Pakistan  </a:t>
            </a:r>
          </a:p>
        </p:txBody>
      </p:sp>
    </p:spTree>
    <p:extLst>
      <p:ext uri="{BB962C8B-B14F-4D97-AF65-F5344CB8AC3E}">
        <p14:creationId xmlns:p14="http://schemas.microsoft.com/office/powerpoint/2010/main" val="152576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8.jpg"/>
          <p:cNvPicPr/>
          <p:nvPr/>
        </p:nvPicPr>
        <p:blipFill>
          <a:blip r:embed="rId2"/>
          <a:srcRect t="49" b="49"/>
          <a:stretch>
            <a:fillRect/>
          </a:stretch>
        </p:blipFill>
        <p:spPr>
          <a:xfrm>
            <a:off x="319349" y="135992"/>
            <a:ext cx="2327840" cy="2325522"/>
          </a:xfrm>
          <a:prstGeom prst="rect">
            <a:avLst/>
          </a:prstGeom>
          <a:ln w="88900">
            <a:solidFill>
              <a:srgbClr val="FFFFFF"/>
            </a:solidFill>
            <a:prstDash val="solid"/>
          </a:ln>
        </p:spPr>
      </p:pic>
      <p:pic>
        <p:nvPicPr>
          <p:cNvPr id="3" name="image6.jpg"/>
          <p:cNvPicPr/>
          <p:nvPr/>
        </p:nvPicPr>
        <p:blipFill>
          <a:blip r:embed="rId3"/>
          <a:srcRect/>
          <a:stretch>
            <a:fillRect/>
          </a:stretch>
        </p:blipFill>
        <p:spPr>
          <a:xfrm>
            <a:off x="338850" y="2551228"/>
            <a:ext cx="2288838" cy="2120446"/>
          </a:xfrm>
          <a:prstGeom prst="rect">
            <a:avLst/>
          </a:prstGeom>
          <a:ln/>
        </p:spPr>
      </p:pic>
      <p:pic>
        <p:nvPicPr>
          <p:cNvPr id="4" name="image13.jpg"/>
          <p:cNvPicPr/>
          <p:nvPr/>
        </p:nvPicPr>
        <p:blipFill>
          <a:blip r:embed="rId4"/>
          <a:srcRect t="3767" b="3767"/>
          <a:stretch>
            <a:fillRect/>
          </a:stretch>
        </p:blipFill>
        <p:spPr>
          <a:xfrm>
            <a:off x="319349" y="4753553"/>
            <a:ext cx="2288838" cy="2104447"/>
          </a:xfrm>
          <a:prstGeom prst="rect">
            <a:avLst/>
          </a:prstGeom>
          <a:ln w="88900">
            <a:solidFill>
              <a:srgbClr val="FFFFFF"/>
            </a:solidFill>
            <a:prstDash val="solid"/>
          </a:ln>
        </p:spPr>
      </p:pic>
      <p:sp>
        <p:nvSpPr>
          <p:cNvPr id="5" name="Rectangle 4"/>
          <p:cNvSpPr/>
          <p:nvPr/>
        </p:nvSpPr>
        <p:spPr>
          <a:xfrm>
            <a:off x="7065010" y="6443345"/>
            <a:ext cx="2176780" cy="138176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endParaRPr lang="en-US" sz="1200" dirty="0">
              <a:effectLst/>
              <a:latin typeface="Cambria" panose="02040503050406030204" pitchFamily="18" charset="0"/>
              <a:ea typeface="Cambria" panose="02040503050406030204" pitchFamily="18" charset="0"/>
              <a:cs typeface="Cambria" panose="02040503050406030204" pitchFamily="18" charset="0"/>
            </a:endParaRPr>
          </a:p>
        </p:txBody>
      </p:sp>
      <p:sp>
        <p:nvSpPr>
          <p:cNvPr id="6" name="Rectangle 5"/>
          <p:cNvSpPr/>
          <p:nvPr/>
        </p:nvSpPr>
        <p:spPr>
          <a:xfrm>
            <a:off x="2888736" y="5621710"/>
            <a:ext cx="3895725" cy="138684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2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1tx1ft </a:t>
            </a:r>
            <a:r>
              <a:rPr lang="en-U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(each)</a:t>
            </a:r>
          </a:p>
          <a:p>
            <a:r>
              <a:rPr lang="en-U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Tryptic</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Acrylic on Canvas</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2022</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Price: </a:t>
            </a:r>
            <a:r>
              <a:rPr lang="en-US" sz="12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Rs</a:t>
            </a: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90,000</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005584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3.jpg"/>
          <p:cNvPicPr/>
          <p:nvPr/>
        </p:nvPicPr>
        <p:blipFill>
          <a:blip r:embed="rId2"/>
          <a:srcRect t="359" b="359"/>
          <a:stretch>
            <a:fillRect/>
          </a:stretch>
        </p:blipFill>
        <p:spPr>
          <a:xfrm>
            <a:off x="86670" y="96990"/>
            <a:ext cx="4485330" cy="6679168"/>
          </a:xfrm>
          <a:prstGeom prst="rect">
            <a:avLst/>
          </a:prstGeom>
          <a:ln w="88900">
            <a:solidFill>
              <a:srgbClr val="FFFFFF"/>
            </a:solidFill>
            <a:prstDash val="solid"/>
          </a:ln>
        </p:spPr>
      </p:pic>
      <p:sp>
        <p:nvSpPr>
          <p:cNvPr id="3" name="Rectangle 2"/>
          <p:cNvSpPr/>
          <p:nvPr/>
        </p:nvSpPr>
        <p:spPr>
          <a:xfrm>
            <a:off x="4707178" y="5699715"/>
            <a:ext cx="3895725" cy="138684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200" b="1" i="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a:t>
            </a:r>
            <a:endParaRPr lang="en-US" sz="12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6ftx4ft</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Acrylic on Canvas</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2022</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Price: </a:t>
            </a:r>
            <a:r>
              <a:rPr lang="en-US" sz="12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Rs</a:t>
            </a: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220,000</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457200" marR="0">
              <a:spcBef>
                <a:spcPts val="0"/>
              </a:spcBef>
              <a:spcAft>
                <a:spcPts val="0"/>
              </a:spcAft>
            </a:pPr>
            <a:r>
              <a:rPr lang="en-US" sz="1200" dirty="0">
                <a:effectLst/>
                <a:latin typeface="Cambria" panose="02040503050406030204" pitchFamily="18" charset="0"/>
                <a:ea typeface="Cambria" panose="02040503050406030204" pitchFamily="18" charset="0"/>
                <a:cs typeface="Cambria" panose="02040503050406030204" pitchFamily="18" charset="0"/>
              </a:rPr>
              <a:t> </a:t>
            </a:r>
          </a:p>
        </p:txBody>
      </p:sp>
    </p:spTree>
    <p:extLst>
      <p:ext uri="{BB962C8B-B14F-4D97-AF65-F5344CB8AC3E}">
        <p14:creationId xmlns:p14="http://schemas.microsoft.com/office/powerpoint/2010/main" val="3248997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7.jpg"/>
          <p:cNvPicPr/>
          <p:nvPr/>
        </p:nvPicPr>
        <p:blipFill>
          <a:blip r:embed="rId2"/>
          <a:srcRect l="168" r="168"/>
          <a:stretch>
            <a:fillRect/>
          </a:stretch>
        </p:blipFill>
        <p:spPr>
          <a:xfrm>
            <a:off x="87024" y="100559"/>
            <a:ext cx="7263514" cy="6645499"/>
          </a:xfrm>
          <a:prstGeom prst="rect">
            <a:avLst/>
          </a:prstGeom>
          <a:ln w="88900">
            <a:solidFill>
              <a:srgbClr val="FFFFFF"/>
            </a:solidFill>
            <a:prstDash val="solid"/>
          </a:ln>
        </p:spPr>
      </p:pic>
      <p:sp>
        <p:nvSpPr>
          <p:cNvPr id="7" name="Rectangle 6"/>
          <p:cNvSpPr/>
          <p:nvPr/>
        </p:nvSpPr>
        <p:spPr>
          <a:xfrm>
            <a:off x="7443511" y="5761201"/>
            <a:ext cx="3895725" cy="1386840"/>
          </a:xfrm>
          <a:prstGeom prst="rect">
            <a:avLst/>
          </a:prstGeom>
          <a:noFill/>
          <a:ln>
            <a:noFill/>
          </a:ln>
        </p:spPr>
        <p:txBody>
          <a:bodyPr spcFirstLastPara="1" wrap="square" lIns="91425" tIns="45700" rIns="91425" bIns="45700" anchor="t" anchorCtr="0">
            <a:noAutofit/>
          </a:bodyPr>
          <a:lstStyle/>
          <a:p>
            <a:pPr marL="457200" marR="0" indent="-457200">
              <a:spcBef>
                <a:spcPts val="0"/>
              </a:spcBef>
              <a:spcAft>
                <a:spcPts val="0"/>
              </a:spcAft>
            </a:pPr>
            <a:r>
              <a:rPr lang="en-US" sz="12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3</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13.6”x19”</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Acrylic on Canvas</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457200" marR="0" indent="-45720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2022</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Price: </a:t>
            </a:r>
            <a:r>
              <a:rPr lang="en-US" sz="12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Rs</a:t>
            </a: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45,000</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998262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jpg"/>
          <p:cNvPicPr/>
          <p:nvPr/>
        </p:nvPicPr>
        <p:blipFill>
          <a:blip r:embed="rId2"/>
          <a:srcRect l="234" r="234"/>
          <a:stretch>
            <a:fillRect/>
          </a:stretch>
        </p:blipFill>
        <p:spPr>
          <a:xfrm>
            <a:off x="54642" y="0"/>
            <a:ext cx="5238121" cy="6640933"/>
          </a:xfrm>
          <a:prstGeom prst="rect">
            <a:avLst/>
          </a:prstGeom>
          <a:ln w="88900">
            <a:solidFill>
              <a:srgbClr val="FFFFFF"/>
            </a:solidFill>
            <a:prstDash val="solid"/>
          </a:ln>
        </p:spPr>
      </p:pic>
      <p:sp>
        <p:nvSpPr>
          <p:cNvPr id="3" name="Rectangle 2"/>
          <p:cNvSpPr/>
          <p:nvPr/>
        </p:nvSpPr>
        <p:spPr>
          <a:xfrm>
            <a:off x="5372530" y="5628954"/>
            <a:ext cx="3895725" cy="150114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4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4</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457200" marR="0" indent="-45720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5ftx4ft</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Acrylic on Canvas</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2022</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Price: </a:t>
            </a:r>
            <a:r>
              <a:rPr lang="en-US" sz="12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Rs</a:t>
            </a: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195,000</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193553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9.jpg"/>
          <p:cNvPicPr/>
          <p:nvPr/>
        </p:nvPicPr>
        <p:blipFill>
          <a:blip r:embed="rId2"/>
          <a:srcRect l="1502" r="1502"/>
          <a:stretch>
            <a:fillRect/>
          </a:stretch>
        </p:blipFill>
        <p:spPr>
          <a:xfrm>
            <a:off x="224154" y="139396"/>
            <a:ext cx="4175567" cy="6579412"/>
          </a:xfrm>
          <a:prstGeom prst="rect">
            <a:avLst/>
          </a:prstGeom>
          <a:ln w="88900">
            <a:solidFill>
              <a:srgbClr val="FFFFFF"/>
            </a:solidFill>
            <a:prstDash val="solid"/>
          </a:ln>
        </p:spPr>
      </p:pic>
      <p:sp>
        <p:nvSpPr>
          <p:cNvPr id="3" name="Rectangle 2"/>
          <p:cNvSpPr/>
          <p:nvPr/>
        </p:nvSpPr>
        <p:spPr>
          <a:xfrm>
            <a:off x="4597063" y="5719953"/>
            <a:ext cx="2529840" cy="998855"/>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200" b="1" i="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5</a:t>
            </a:r>
            <a:endParaRPr lang="en-US" sz="12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3ftx2ft</a:t>
            </a:r>
            <a:endParaRPr lang="en-US" sz="12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Acrylic on Canvas</a:t>
            </a:r>
            <a:endParaRPr lang="en-US" sz="12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2022</a:t>
            </a:r>
            <a:endParaRPr lang="en-US" sz="12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Price: Rs. 145,000</a:t>
            </a:r>
            <a:endParaRPr lang="en-US" sz="12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528182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5.jpg"/>
          <p:cNvPicPr/>
          <p:nvPr/>
        </p:nvPicPr>
        <p:blipFill>
          <a:blip r:embed="rId2"/>
          <a:srcRect/>
          <a:stretch>
            <a:fillRect/>
          </a:stretch>
        </p:blipFill>
        <p:spPr>
          <a:xfrm>
            <a:off x="243057" y="337985"/>
            <a:ext cx="5050882" cy="5105976"/>
          </a:xfrm>
          <a:prstGeom prst="rect">
            <a:avLst/>
          </a:prstGeom>
          <a:ln/>
        </p:spPr>
      </p:pic>
      <p:pic>
        <p:nvPicPr>
          <p:cNvPr id="3" name="image10.jpg"/>
          <p:cNvPicPr/>
          <p:nvPr/>
        </p:nvPicPr>
        <p:blipFill>
          <a:blip r:embed="rId3"/>
          <a:srcRect/>
          <a:stretch>
            <a:fillRect/>
          </a:stretch>
        </p:blipFill>
        <p:spPr>
          <a:xfrm>
            <a:off x="6530887" y="337985"/>
            <a:ext cx="5251709" cy="5221496"/>
          </a:xfrm>
          <a:prstGeom prst="rect">
            <a:avLst/>
          </a:prstGeom>
          <a:ln/>
        </p:spPr>
      </p:pic>
      <p:sp>
        <p:nvSpPr>
          <p:cNvPr id="14" name="Rectangle 13"/>
          <p:cNvSpPr/>
          <p:nvPr/>
        </p:nvSpPr>
        <p:spPr>
          <a:xfrm>
            <a:off x="202507" y="5473065"/>
            <a:ext cx="2513965" cy="1384935"/>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2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6</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r>
              <a:rPr lang="en-U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1tx1ft (each)</a:t>
            </a:r>
          </a:p>
          <a:p>
            <a:pPr marL="0" marR="0">
              <a:spcBef>
                <a:spcPts val="0"/>
              </a:spcBef>
              <a:spcAft>
                <a:spcPts val="0"/>
              </a:spcAft>
            </a:pPr>
            <a:r>
              <a:rPr lang="en-U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diptych</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Acrylic on Canvas</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2022</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Price: </a:t>
            </a:r>
            <a:r>
              <a:rPr lang="en-US" sz="12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Rs</a:t>
            </a: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75,000</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432110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4.jpg"/>
          <p:cNvPicPr/>
          <p:nvPr/>
        </p:nvPicPr>
        <p:blipFill>
          <a:blip r:embed="rId2"/>
          <a:srcRect/>
          <a:stretch>
            <a:fillRect/>
          </a:stretch>
        </p:blipFill>
        <p:spPr>
          <a:xfrm>
            <a:off x="259772" y="108341"/>
            <a:ext cx="5227272" cy="5567047"/>
          </a:xfrm>
          <a:prstGeom prst="rect">
            <a:avLst/>
          </a:prstGeom>
          <a:ln/>
        </p:spPr>
      </p:pic>
      <p:pic>
        <p:nvPicPr>
          <p:cNvPr id="3" name="image11.jpg"/>
          <p:cNvPicPr/>
          <p:nvPr/>
        </p:nvPicPr>
        <p:blipFill>
          <a:blip r:embed="rId3"/>
          <a:srcRect/>
          <a:stretch>
            <a:fillRect/>
          </a:stretch>
        </p:blipFill>
        <p:spPr>
          <a:xfrm>
            <a:off x="6558742" y="108341"/>
            <a:ext cx="5345793" cy="5599074"/>
          </a:xfrm>
          <a:prstGeom prst="rect">
            <a:avLst/>
          </a:prstGeom>
          <a:ln/>
        </p:spPr>
      </p:pic>
      <p:sp>
        <p:nvSpPr>
          <p:cNvPr id="4" name="Rectangle 3"/>
          <p:cNvSpPr/>
          <p:nvPr/>
        </p:nvSpPr>
        <p:spPr>
          <a:xfrm>
            <a:off x="223261" y="5675388"/>
            <a:ext cx="2176780" cy="138176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2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7</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1ftx1ft </a:t>
            </a:r>
            <a:endParaRPr lang="en-U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marR="0">
              <a:spcBef>
                <a:spcPts val="0"/>
              </a:spcBef>
              <a:spcAft>
                <a:spcPts val="0"/>
              </a:spcAft>
            </a:pPr>
            <a:r>
              <a:rPr lang="en-U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diptych</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457200" marR="0" indent="-45720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Acrylic on Canvas</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2022</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Price: </a:t>
            </a:r>
            <a:r>
              <a:rPr lang="en-US" sz="12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Rs</a:t>
            </a: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75,000</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706426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5.jpg"/>
          <p:cNvPicPr/>
          <p:nvPr/>
        </p:nvPicPr>
        <p:blipFill>
          <a:blip r:embed="rId2"/>
          <a:srcRect t="851" b="851"/>
          <a:stretch>
            <a:fillRect/>
          </a:stretch>
        </p:blipFill>
        <p:spPr>
          <a:xfrm>
            <a:off x="6360432" y="392357"/>
            <a:ext cx="5448761" cy="5081325"/>
          </a:xfrm>
          <a:prstGeom prst="rect">
            <a:avLst/>
          </a:prstGeom>
          <a:ln w="88900">
            <a:solidFill>
              <a:srgbClr val="FFFFFF"/>
            </a:solidFill>
            <a:prstDash val="solid"/>
          </a:ln>
        </p:spPr>
      </p:pic>
      <p:pic>
        <p:nvPicPr>
          <p:cNvPr id="3" name="image20.jpg"/>
          <p:cNvPicPr/>
          <p:nvPr/>
        </p:nvPicPr>
        <p:blipFill>
          <a:blip r:embed="rId3"/>
          <a:srcRect l="519" r="519"/>
          <a:stretch>
            <a:fillRect/>
          </a:stretch>
        </p:blipFill>
        <p:spPr>
          <a:xfrm>
            <a:off x="251351" y="392357"/>
            <a:ext cx="5198886" cy="4959413"/>
          </a:xfrm>
          <a:prstGeom prst="rect">
            <a:avLst/>
          </a:prstGeom>
          <a:ln w="88900">
            <a:solidFill>
              <a:srgbClr val="FFFFFF"/>
            </a:solidFill>
            <a:prstDash val="solid"/>
          </a:ln>
        </p:spPr>
      </p:pic>
      <p:sp>
        <p:nvSpPr>
          <p:cNvPr id="4" name="Rectangle 3"/>
          <p:cNvSpPr/>
          <p:nvPr/>
        </p:nvSpPr>
        <p:spPr>
          <a:xfrm>
            <a:off x="331603" y="5515990"/>
            <a:ext cx="2176780" cy="138176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2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8</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r>
              <a:rPr lang="en-U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1tx1ft (each)</a:t>
            </a:r>
          </a:p>
          <a:p>
            <a:pPr marL="0" marR="0">
              <a:spcBef>
                <a:spcPts val="0"/>
              </a:spcBef>
              <a:spcAft>
                <a:spcPts val="0"/>
              </a:spcAft>
            </a:pPr>
            <a:r>
              <a:rPr lang="en-U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diptych</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Acrylic on Canvas</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2022</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Price: </a:t>
            </a:r>
            <a:r>
              <a:rPr lang="en-US" sz="12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Rs</a:t>
            </a:r>
            <a:r>
              <a:rPr lang="en-U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75,000</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9350015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435</Words>
  <Application>Microsoft Office PowerPoint</Application>
  <PresentationFormat>Widescreen</PresentationFormat>
  <Paragraphs>96</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Cambria</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12</cp:revision>
  <dcterms:created xsi:type="dcterms:W3CDTF">2022-09-08T18:41:49Z</dcterms:created>
  <dcterms:modified xsi:type="dcterms:W3CDTF">2022-09-09T09:03:34Z</dcterms:modified>
</cp:coreProperties>
</file>