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9" r:id="rId2"/>
    <p:sldId id="310"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283" r:id="rId49"/>
    <p:sldId id="303" r:id="rId50"/>
    <p:sldId id="304" r:id="rId51"/>
    <p:sldId id="305" r:id="rId52"/>
    <p:sldId id="306" r:id="rId53"/>
    <p:sldId id="307" r:id="rId54"/>
    <p:sldId id="308"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3" autoAdjust="0"/>
    <p:restoredTop sz="94660"/>
  </p:normalViewPr>
  <p:slideViewPr>
    <p:cSldViewPr snapToGrid="0">
      <p:cViewPr varScale="1">
        <p:scale>
          <a:sx n="98" d="100"/>
          <a:sy n="98" d="100"/>
        </p:scale>
        <p:origin x="54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885CB5-5EFF-4D28-9679-0BC4654F9928}" type="datetimeFigureOut">
              <a:rPr lang="en-US" smtClean="0"/>
              <a:t>10/26/2022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12318-68D7-436B-87D9-3DC76BC67AA1}" type="slidenum">
              <a:rPr lang="en-US" smtClean="0"/>
              <a:t>‹#›</a:t>
            </a:fld>
            <a:endParaRPr lang="en-US"/>
          </a:p>
        </p:txBody>
      </p:sp>
    </p:spTree>
    <p:extLst>
      <p:ext uri="{BB962C8B-B14F-4D97-AF65-F5344CB8AC3E}">
        <p14:creationId xmlns:p14="http://schemas.microsoft.com/office/powerpoint/2010/main" val="1331716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885CB5-5EFF-4D28-9679-0BC4654F9928}" type="datetimeFigureOut">
              <a:rPr lang="en-US" smtClean="0"/>
              <a:t>10/26/2022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12318-68D7-436B-87D9-3DC76BC67AA1}" type="slidenum">
              <a:rPr lang="en-US" smtClean="0"/>
              <a:t>‹#›</a:t>
            </a:fld>
            <a:endParaRPr lang="en-US"/>
          </a:p>
        </p:txBody>
      </p:sp>
    </p:spTree>
    <p:extLst>
      <p:ext uri="{BB962C8B-B14F-4D97-AF65-F5344CB8AC3E}">
        <p14:creationId xmlns:p14="http://schemas.microsoft.com/office/powerpoint/2010/main" val="3647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885CB5-5EFF-4D28-9679-0BC4654F9928}" type="datetimeFigureOut">
              <a:rPr lang="en-US" smtClean="0"/>
              <a:t>10/26/2022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12318-68D7-436B-87D9-3DC76BC67AA1}" type="slidenum">
              <a:rPr lang="en-US" smtClean="0"/>
              <a:t>‹#›</a:t>
            </a:fld>
            <a:endParaRPr lang="en-US"/>
          </a:p>
        </p:txBody>
      </p:sp>
    </p:spTree>
    <p:extLst>
      <p:ext uri="{BB962C8B-B14F-4D97-AF65-F5344CB8AC3E}">
        <p14:creationId xmlns:p14="http://schemas.microsoft.com/office/powerpoint/2010/main" val="1593134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885CB5-5EFF-4D28-9679-0BC4654F9928}" type="datetimeFigureOut">
              <a:rPr lang="en-US" smtClean="0"/>
              <a:t>10/26/2022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12318-68D7-436B-87D9-3DC76BC67AA1}" type="slidenum">
              <a:rPr lang="en-US" smtClean="0"/>
              <a:t>‹#›</a:t>
            </a:fld>
            <a:endParaRPr lang="en-US"/>
          </a:p>
        </p:txBody>
      </p:sp>
    </p:spTree>
    <p:extLst>
      <p:ext uri="{BB962C8B-B14F-4D97-AF65-F5344CB8AC3E}">
        <p14:creationId xmlns:p14="http://schemas.microsoft.com/office/powerpoint/2010/main" val="1400756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F885CB5-5EFF-4D28-9679-0BC4654F9928}" type="datetimeFigureOut">
              <a:rPr lang="en-US" smtClean="0"/>
              <a:t>10/26/2022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12318-68D7-436B-87D9-3DC76BC67AA1}" type="slidenum">
              <a:rPr lang="en-US" smtClean="0"/>
              <a:t>‹#›</a:t>
            </a:fld>
            <a:endParaRPr lang="en-US"/>
          </a:p>
        </p:txBody>
      </p:sp>
    </p:spTree>
    <p:extLst>
      <p:ext uri="{BB962C8B-B14F-4D97-AF65-F5344CB8AC3E}">
        <p14:creationId xmlns:p14="http://schemas.microsoft.com/office/powerpoint/2010/main" val="3681097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885CB5-5EFF-4D28-9679-0BC4654F9928}" type="datetimeFigureOut">
              <a:rPr lang="en-US" smtClean="0"/>
              <a:t>10/26/2022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912318-68D7-436B-87D9-3DC76BC67AA1}" type="slidenum">
              <a:rPr lang="en-US" smtClean="0"/>
              <a:t>‹#›</a:t>
            </a:fld>
            <a:endParaRPr lang="en-US"/>
          </a:p>
        </p:txBody>
      </p:sp>
    </p:spTree>
    <p:extLst>
      <p:ext uri="{BB962C8B-B14F-4D97-AF65-F5344CB8AC3E}">
        <p14:creationId xmlns:p14="http://schemas.microsoft.com/office/powerpoint/2010/main" val="2033742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885CB5-5EFF-4D28-9679-0BC4654F9928}" type="datetimeFigureOut">
              <a:rPr lang="en-US" smtClean="0"/>
              <a:t>10/26/2022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912318-68D7-436B-87D9-3DC76BC67AA1}" type="slidenum">
              <a:rPr lang="en-US" smtClean="0"/>
              <a:t>‹#›</a:t>
            </a:fld>
            <a:endParaRPr lang="en-US"/>
          </a:p>
        </p:txBody>
      </p:sp>
    </p:spTree>
    <p:extLst>
      <p:ext uri="{BB962C8B-B14F-4D97-AF65-F5344CB8AC3E}">
        <p14:creationId xmlns:p14="http://schemas.microsoft.com/office/powerpoint/2010/main" val="2497446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885CB5-5EFF-4D28-9679-0BC4654F9928}" type="datetimeFigureOut">
              <a:rPr lang="en-US" smtClean="0"/>
              <a:t>10/26/2022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912318-68D7-436B-87D9-3DC76BC67AA1}" type="slidenum">
              <a:rPr lang="en-US" smtClean="0"/>
              <a:t>‹#›</a:t>
            </a:fld>
            <a:endParaRPr lang="en-US"/>
          </a:p>
        </p:txBody>
      </p:sp>
    </p:spTree>
    <p:extLst>
      <p:ext uri="{BB962C8B-B14F-4D97-AF65-F5344CB8AC3E}">
        <p14:creationId xmlns:p14="http://schemas.microsoft.com/office/powerpoint/2010/main" val="1545948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885CB5-5EFF-4D28-9679-0BC4654F9928}" type="datetimeFigureOut">
              <a:rPr lang="en-US" smtClean="0"/>
              <a:t>10/26/2022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912318-68D7-436B-87D9-3DC76BC67AA1}" type="slidenum">
              <a:rPr lang="en-US" smtClean="0"/>
              <a:t>‹#›</a:t>
            </a:fld>
            <a:endParaRPr lang="en-US"/>
          </a:p>
        </p:txBody>
      </p:sp>
    </p:spTree>
    <p:extLst>
      <p:ext uri="{BB962C8B-B14F-4D97-AF65-F5344CB8AC3E}">
        <p14:creationId xmlns:p14="http://schemas.microsoft.com/office/powerpoint/2010/main" val="375875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F885CB5-5EFF-4D28-9679-0BC4654F9928}" type="datetimeFigureOut">
              <a:rPr lang="en-US" smtClean="0"/>
              <a:t>10/26/2022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912318-68D7-436B-87D9-3DC76BC67AA1}" type="slidenum">
              <a:rPr lang="en-US" smtClean="0"/>
              <a:t>‹#›</a:t>
            </a:fld>
            <a:endParaRPr lang="en-US"/>
          </a:p>
        </p:txBody>
      </p:sp>
    </p:spTree>
    <p:extLst>
      <p:ext uri="{BB962C8B-B14F-4D97-AF65-F5344CB8AC3E}">
        <p14:creationId xmlns:p14="http://schemas.microsoft.com/office/powerpoint/2010/main" val="4210753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F885CB5-5EFF-4D28-9679-0BC4654F9928}" type="datetimeFigureOut">
              <a:rPr lang="en-US" smtClean="0"/>
              <a:t>10/26/2022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912318-68D7-436B-87D9-3DC76BC67AA1}" type="slidenum">
              <a:rPr lang="en-US" smtClean="0"/>
              <a:t>‹#›</a:t>
            </a:fld>
            <a:endParaRPr lang="en-US"/>
          </a:p>
        </p:txBody>
      </p:sp>
    </p:spTree>
    <p:extLst>
      <p:ext uri="{BB962C8B-B14F-4D97-AF65-F5344CB8AC3E}">
        <p14:creationId xmlns:p14="http://schemas.microsoft.com/office/powerpoint/2010/main" val="886666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885CB5-5EFF-4D28-9679-0BC4654F9928}" type="datetimeFigureOut">
              <a:rPr lang="en-US" smtClean="0"/>
              <a:t>10/26/2022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912318-68D7-436B-87D9-3DC76BC67AA1}" type="slidenum">
              <a:rPr lang="en-US" smtClean="0"/>
              <a:t>‹#›</a:t>
            </a:fld>
            <a:endParaRPr lang="en-US"/>
          </a:p>
        </p:txBody>
      </p:sp>
    </p:spTree>
    <p:extLst>
      <p:ext uri="{BB962C8B-B14F-4D97-AF65-F5344CB8AC3E}">
        <p14:creationId xmlns:p14="http://schemas.microsoft.com/office/powerpoint/2010/main" val="176248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0363" y="1647621"/>
            <a:ext cx="11419166" cy="4247317"/>
          </a:xfrm>
          <a:prstGeom prst="rect">
            <a:avLst/>
          </a:prstGeom>
        </p:spPr>
        <p:txBody>
          <a:bodyPr wrap="square">
            <a:spAutoFit/>
          </a:bodyPr>
          <a:lstStyle/>
          <a:p>
            <a:pPr algn="just"/>
            <a:r>
              <a:rPr lang="en-US" b="1" dirty="0" smtClean="0"/>
              <a:t>Artist </a:t>
            </a:r>
            <a:r>
              <a:rPr lang="en-US" b="1" dirty="0"/>
              <a:t>statement </a:t>
            </a:r>
            <a:r>
              <a:rPr lang="en-US" dirty="0"/>
              <a:t>#</a:t>
            </a:r>
            <a:r>
              <a:rPr lang="en-US" dirty="0" err="1"/>
              <a:t>jenshireenmailart</a:t>
            </a:r>
            <a:r>
              <a:rPr lang="en-US" dirty="0"/>
              <a:t> </a:t>
            </a:r>
            <a:endParaRPr lang="en-US" dirty="0" smtClean="0"/>
          </a:p>
          <a:p>
            <a:pPr algn="just"/>
            <a:r>
              <a:rPr lang="en-US" dirty="0" smtClean="0"/>
              <a:t>In </a:t>
            </a:r>
            <a:r>
              <a:rPr lang="en-US" dirty="0"/>
              <a:t>the experimental artistic simmer of the late 1950s, the everyday creativity of letter-writing gave rise to a veritable movement: that of “mail art,” an antiestablishment, anything-goes mode of serial imaginative expression whose inclusive nature has kept it alive even into the Digital Age. During early 2020 two artists met virtually and decided to create a body of work together using the mail and social media as their connection. They were unaware that is project would be shaped by a worldwide pandemic. This blend of creative and intellectual exchange became a part and parcel of their mail art experience. </a:t>
            </a:r>
            <a:r>
              <a:rPr lang="en-US" dirty="0" smtClean="0"/>
              <a:t>Both. Jennifer </a:t>
            </a:r>
            <a:r>
              <a:rPr lang="en-US" dirty="0"/>
              <a:t>Rae </a:t>
            </a:r>
            <a:r>
              <a:rPr lang="en-US" dirty="0" smtClean="0"/>
              <a:t>Forsyth and </a:t>
            </a:r>
            <a:r>
              <a:rPr lang="en-US" dirty="0" err="1"/>
              <a:t>Shireen</a:t>
            </a:r>
            <a:r>
              <a:rPr lang="en-US" dirty="0"/>
              <a:t> </a:t>
            </a:r>
            <a:r>
              <a:rPr lang="en-US" dirty="0" err="1" smtClean="0"/>
              <a:t>Ikramullah</a:t>
            </a:r>
            <a:r>
              <a:rPr lang="en-US" dirty="0" smtClean="0"/>
              <a:t> Khan </a:t>
            </a:r>
            <a:r>
              <a:rPr lang="en-US" dirty="0"/>
              <a:t>began a series of postcard sized pieces respectively starting from the first day of spring during the year 2020. Having never met in person, they embarked on a project during the omnipresent pandemic. They left enough mental and physical space for each other to contribute to each other’s pieces. Jennifer in Edmonton, Canada and </a:t>
            </a:r>
            <a:r>
              <a:rPr lang="en-US" dirty="0" err="1"/>
              <a:t>Shireen</a:t>
            </a:r>
            <a:r>
              <a:rPr lang="en-US" dirty="0"/>
              <a:t> in Amsterdam, The Netherlands and later Berlin, Germany. It was like a story where one artist would begin with an image, and the other artist would begin to add her own story, apropos of continuing the story and her own imagination. Both Jennifer and </a:t>
            </a:r>
            <a:r>
              <a:rPr lang="en-US" dirty="0" err="1"/>
              <a:t>Shireen</a:t>
            </a:r>
            <a:r>
              <a:rPr lang="en-US" dirty="0"/>
              <a:t> felt connected to a wider movement that in fact reached out to people who were isolated by posting their pieces on social media once a week. On the following Thursday each week of the year that followed the postcards were posted on social media and compiled to be mailed so they could be worked into. </a:t>
            </a:r>
          </a:p>
        </p:txBody>
      </p:sp>
      <p:sp>
        <p:nvSpPr>
          <p:cNvPr id="3" name="Rectangle 2"/>
          <p:cNvSpPr/>
          <p:nvPr/>
        </p:nvSpPr>
        <p:spPr>
          <a:xfrm>
            <a:off x="4562204" y="252454"/>
            <a:ext cx="2836610" cy="584775"/>
          </a:xfrm>
          <a:prstGeom prst="rect">
            <a:avLst/>
          </a:prstGeom>
        </p:spPr>
        <p:txBody>
          <a:bodyPr wrap="none">
            <a:spAutoFit/>
          </a:bodyPr>
          <a:lstStyle/>
          <a:p>
            <a:r>
              <a:rPr lang="en-US" sz="3200" b="1" dirty="0"/>
              <a:t>Part and Parcel </a:t>
            </a:r>
          </a:p>
        </p:txBody>
      </p:sp>
    </p:spTree>
    <p:extLst>
      <p:ext uri="{BB962C8B-B14F-4D97-AF65-F5344CB8AC3E}">
        <p14:creationId xmlns:p14="http://schemas.microsoft.com/office/powerpoint/2010/main" val="400583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326602" cy="6858000"/>
          </a:xfrm>
          <a:prstGeom prst="rect">
            <a:avLst/>
          </a:prstGeom>
        </p:spPr>
      </p:pic>
      <p:sp>
        <p:nvSpPr>
          <p:cNvPr id="3" name="TextBox 2"/>
          <p:cNvSpPr txBox="1"/>
          <p:nvPr/>
        </p:nvSpPr>
        <p:spPr>
          <a:xfrm>
            <a:off x="8251268" y="1009739"/>
            <a:ext cx="3029221" cy="2308324"/>
          </a:xfrm>
          <a:prstGeom prst="rect">
            <a:avLst/>
          </a:prstGeom>
          <a:noFill/>
        </p:spPr>
        <p:txBody>
          <a:bodyPr wrap="square" rtlCol="0">
            <a:spAutoFit/>
          </a:bodyPr>
          <a:lstStyle/>
          <a:p>
            <a:r>
              <a:rPr lang="en-US" dirty="0"/>
              <a:t>Jennifer Rae Forsyth and </a:t>
            </a:r>
            <a:r>
              <a:rPr lang="en-US" dirty="0" err="1"/>
              <a:t>Shireen</a:t>
            </a:r>
            <a:r>
              <a:rPr lang="en-US" dirty="0"/>
              <a:t> </a:t>
            </a:r>
            <a:r>
              <a:rPr lang="en-US" dirty="0" err="1"/>
              <a:t>Ikramullah</a:t>
            </a:r>
            <a:r>
              <a:rPr lang="en-US" dirty="0"/>
              <a:t> </a:t>
            </a:r>
            <a:r>
              <a:rPr lang="en-US" dirty="0" smtClean="0"/>
              <a:t>Khan</a:t>
            </a:r>
          </a:p>
          <a:p>
            <a:r>
              <a:rPr lang="en-US" dirty="0" smtClean="0"/>
              <a:t>(diptych)</a:t>
            </a:r>
            <a:endParaRPr lang="en-US" dirty="0"/>
          </a:p>
          <a:p>
            <a:r>
              <a:rPr lang="en-US" dirty="0"/>
              <a:t>Mix media on </a:t>
            </a:r>
            <a:r>
              <a:rPr lang="en-US" dirty="0" err="1"/>
              <a:t>watercolour</a:t>
            </a:r>
            <a:r>
              <a:rPr lang="en-US" dirty="0"/>
              <a:t> paper</a:t>
            </a:r>
          </a:p>
          <a:p>
            <a:r>
              <a:rPr lang="en-US" dirty="0" smtClean="0"/>
              <a:t>12.5 </a:t>
            </a:r>
            <a:r>
              <a:rPr lang="en-US" dirty="0"/>
              <a:t>x </a:t>
            </a:r>
            <a:r>
              <a:rPr lang="en-US" dirty="0" smtClean="0"/>
              <a:t>18cm each</a:t>
            </a:r>
            <a:endParaRPr lang="en-US" dirty="0"/>
          </a:p>
          <a:p>
            <a:r>
              <a:rPr lang="en-US" dirty="0"/>
              <a:t>2020</a:t>
            </a:r>
          </a:p>
          <a:p>
            <a:r>
              <a:rPr lang="en-US" dirty="0" smtClean="0"/>
              <a:t>Rs35,000</a:t>
            </a:r>
            <a:endParaRPr lang="en-US" dirty="0"/>
          </a:p>
        </p:txBody>
      </p:sp>
    </p:spTree>
    <p:extLst>
      <p:ext uri="{BB962C8B-B14F-4D97-AF65-F5344CB8AC3E}">
        <p14:creationId xmlns:p14="http://schemas.microsoft.com/office/powerpoint/2010/main" val="116963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2243" r="3426" b="21390"/>
          <a:stretch/>
        </p:blipFill>
        <p:spPr>
          <a:xfrm>
            <a:off x="30336" y="424697"/>
            <a:ext cx="8220932" cy="6177820"/>
          </a:xfrm>
          <a:prstGeom prst="rect">
            <a:avLst/>
          </a:prstGeom>
        </p:spPr>
      </p:pic>
      <p:sp>
        <p:nvSpPr>
          <p:cNvPr id="3" name="TextBox 2"/>
          <p:cNvSpPr txBox="1"/>
          <p:nvPr/>
        </p:nvSpPr>
        <p:spPr>
          <a:xfrm>
            <a:off x="8251268" y="1009739"/>
            <a:ext cx="3029221" cy="2308324"/>
          </a:xfrm>
          <a:prstGeom prst="rect">
            <a:avLst/>
          </a:prstGeom>
          <a:noFill/>
        </p:spPr>
        <p:txBody>
          <a:bodyPr wrap="square" rtlCol="0">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12.5 </a:t>
            </a:r>
            <a:r>
              <a:rPr lang="en-US" dirty="0"/>
              <a:t>x 18cm</a:t>
            </a:r>
          </a:p>
          <a:p>
            <a:r>
              <a:rPr lang="en-US" dirty="0"/>
              <a:t>2020</a:t>
            </a:r>
          </a:p>
          <a:p>
            <a:r>
              <a:rPr lang="en-US" dirty="0"/>
              <a:t>Rs20,000</a:t>
            </a:r>
          </a:p>
          <a:p>
            <a:endParaRPr lang="en-US" dirty="0"/>
          </a:p>
        </p:txBody>
      </p:sp>
    </p:spTree>
    <p:extLst>
      <p:ext uri="{BB962C8B-B14F-4D97-AF65-F5344CB8AC3E}">
        <p14:creationId xmlns:p14="http://schemas.microsoft.com/office/powerpoint/2010/main" val="3463847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 t="23128" r="336" b="21137"/>
          <a:stretch/>
        </p:blipFill>
        <p:spPr>
          <a:xfrm>
            <a:off x="82339" y="442032"/>
            <a:ext cx="7978250" cy="5744341"/>
          </a:xfrm>
          <a:prstGeom prst="rect">
            <a:avLst/>
          </a:prstGeom>
        </p:spPr>
      </p:pic>
      <p:sp>
        <p:nvSpPr>
          <p:cNvPr id="3" name="TextBox 2"/>
          <p:cNvSpPr txBox="1"/>
          <p:nvPr/>
        </p:nvSpPr>
        <p:spPr>
          <a:xfrm>
            <a:off x="8251268" y="1009739"/>
            <a:ext cx="3029221" cy="2308324"/>
          </a:xfrm>
          <a:prstGeom prst="rect">
            <a:avLst/>
          </a:prstGeom>
          <a:noFill/>
        </p:spPr>
        <p:txBody>
          <a:bodyPr wrap="square" rtlCol="0">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12.5 </a:t>
            </a:r>
            <a:r>
              <a:rPr lang="en-US" dirty="0"/>
              <a:t>x 18cm</a:t>
            </a:r>
          </a:p>
          <a:p>
            <a:r>
              <a:rPr lang="en-US" dirty="0"/>
              <a:t>2020</a:t>
            </a:r>
          </a:p>
          <a:p>
            <a:r>
              <a:rPr lang="en-US" dirty="0"/>
              <a:t>Rs20,000</a:t>
            </a:r>
          </a:p>
          <a:p>
            <a:endParaRPr lang="en-US" dirty="0"/>
          </a:p>
        </p:txBody>
      </p:sp>
    </p:spTree>
    <p:extLst>
      <p:ext uri="{BB962C8B-B14F-4D97-AF65-F5344CB8AC3E}">
        <p14:creationId xmlns:p14="http://schemas.microsoft.com/office/powerpoint/2010/main" val="2567411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9779" r="2948" b="23033"/>
          <a:stretch/>
        </p:blipFill>
        <p:spPr>
          <a:xfrm>
            <a:off x="0" y="208015"/>
            <a:ext cx="7700125" cy="5841759"/>
          </a:xfrm>
          <a:prstGeom prst="rect">
            <a:avLst/>
          </a:prstGeom>
        </p:spPr>
      </p:pic>
      <p:sp>
        <p:nvSpPr>
          <p:cNvPr id="3" name="TextBox 2"/>
          <p:cNvSpPr txBox="1"/>
          <p:nvPr/>
        </p:nvSpPr>
        <p:spPr>
          <a:xfrm>
            <a:off x="8251268" y="1009739"/>
            <a:ext cx="3029221" cy="2308324"/>
          </a:xfrm>
          <a:prstGeom prst="rect">
            <a:avLst/>
          </a:prstGeom>
          <a:noFill/>
        </p:spPr>
        <p:txBody>
          <a:bodyPr wrap="square" rtlCol="0">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12.5 </a:t>
            </a:r>
            <a:r>
              <a:rPr lang="en-US" dirty="0"/>
              <a:t>x 18cm</a:t>
            </a:r>
          </a:p>
          <a:p>
            <a:r>
              <a:rPr lang="en-US" dirty="0"/>
              <a:t>2020</a:t>
            </a:r>
          </a:p>
          <a:p>
            <a:r>
              <a:rPr lang="en-US" dirty="0"/>
              <a:t>Rs20,000</a:t>
            </a:r>
          </a:p>
          <a:p>
            <a:endParaRPr lang="en-US" dirty="0"/>
          </a:p>
        </p:txBody>
      </p:sp>
    </p:spTree>
    <p:extLst>
      <p:ext uri="{BB962C8B-B14F-4D97-AF65-F5344CB8AC3E}">
        <p14:creationId xmlns:p14="http://schemas.microsoft.com/office/powerpoint/2010/main" val="2367329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2622" r="5136" b="22338"/>
          <a:stretch/>
        </p:blipFill>
        <p:spPr>
          <a:xfrm>
            <a:off x="47670" y="489703"/>
            <a:ext cx="7808708" cy="5833092"/>
          </a:xfrm>
          <a:prstGeom prst="rect">
            <a:avLst/>
          </a:prstGeom>
        </p:spPr>
      </p:pic>
      <p:sp>
        <p:nvSpPr>
          <p:cNvPr id="3" name="TextBox 2"/>
          <p:cNvSpPr txBox="1"/>
          <p:nvPr/>
        </p:nvSpPr>
        <p:spPr>
          <a:xfrm>
            <a:off x="8251268" y="1009739"/>
            <a:ext cx="3029221" cy="2308324"/>
          </a:xfrm>
          <a:prstGeom prst="rect">
            <a:avLst/>
          </a:prstGeom>
          <a:noFill/>
        </p:spPr>
        <p:txBody>
          <a:bodyPr wrap="square" rtlCol="0">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12.5 </a:t>
            </a:r>
            <a:r>
              <a:rPr lang="en-US" dirty="0"/>
              <a:t>x 18cm</a:t>
            </a:r>
          </a:p>
          <a:p>
            <a:r>
              <a:rPr lang="en-US" dirty="0"/>
              <a:t>2020</a:t>
            </a:r>
          </a:p>
          <a:p>
            <a:r>
              <a:rPr lang="en-US" dirty="0"/>
              <a:t>Rs20,000</a:t>
            </a:r>
          </a:p>
          <a:p>
            <a:endParaRPr lang="en-US" dirty="0"/>
          </a:p>
        </p:txBody>
      </p:sp>
    </p:spTree>
    <p:extLst>
      <p:ext uri="{BB962C8B-B14F-4D97-AF65-F5344CB8AC3E}">
        <p14:creationId xmlns:p14="http://schemas.microsoft.com/office/powerpoint/2010/main" val="1522994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532" t="26351" r="7089" b="21895"/>
          <a:stretch/>
        </p:blipFill>
        <p:spPr>
          <a:xfrm>
            <a:off x="255686" y="728052"/>
            <a:ext cx="6842277" cy="5217713"/>
          </a:xfrm>
          <a:prstGeom prst="rect">
            <a:avLst/>
          </a:prstGeom>
        </p:spPr>
      </p:pic>
      <p:sp>
        <p:nvSpPr>
          <p:cNvPr id="3" name="TextBox 2"/>
          <p:cNvSpPr txBox="1"/>
          <p:nvPr/>
        </p:nvSpPr>
        <p:spPr>
          <a:xfrm>
            <a:off x="8251268" y="1009739"/>
            <a:ext cx="3029221" cy="2308324"/>
          </a:xfrm>
          <a:prstGeom prst="rect">
            <a:avLst/>
          </a:prstGeom>
          <a:noFill/>
        </p:spPr>
        <p:txBody>
          <a:bodyPr wrap="square" rtlCol="0">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12.5 </a:t>
            </a:r>
            <a:r>
              <a:rPr lang="en-US" dirty="0"/>
              <a:t>x 18cm</a:t>
            </a:r>
          </a:p>
          <a:p>
            <a:r>
              <a:rPr lang="en-US" dirty="0"/>
              <a:t>2020</a:t>
            </a:r>
          </a:p>
          <a:p>
            <a:r>
              <a:rPr lang="en-US" dirty="0"/>
              <a:t>Rs20,000</a:t>
            </a:r>
          </a:p>
          <a:p>
            <a:endParaRPr lang="en-US" dirty="0"/>
          </a:p>
        </p:txBody>
      </p:sp>
    </p:spTree>
    <p:extLst>
      <p:ext uri="{BB962C8B-B14F-4D97-AF65-F5344CB8AC3E}">
        <p14:creationId xmlns:p14="http://schemas.microsoft.com/office/powerpoint/2010/main" val="1269340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301" t="22875" r="9285" b="21580"/>
          <a:stretch/>
        </p:blipFill>
        <p:spPr>
          <a:xfrm>
            <a:off x="91006" y="823392"/>
            <a:ext cx="7320115" cy="5854761"/>
          </a:xfrm>
          <a:prstGeom prst="rect">
            <a:avLst/>
          </a:prstGeom>
        </p:spPr>
      </p:pic>
      <p:sp>
        <p:nvSpPr>
          <p:cNvPr id="3" name="TextBox 2"/>
          <p:cNvSpPr txBox="1"/>
          <p:nvPr/>
        </p:nvSpPr>
        <p:spPr>
          <a:xfrm>
            <a:off x="8251268" y="1009739"/>
            <a:ext cx="3029221" cy="2308324"/>
          </a:xfrm>
          <a:prstGeom prst="rect">
            <a:avLst/>
          </a:prstGeom>
          <a:noFill/>
        </p:spPr>
        <p:txBody>
          <a:bodyPr wrap="square" rtlCol="0">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12.5 </a:t>
            </a:r>
            <a:r>
              <a:rPr lang="en-US" dirty="0"/>
              <a:t>x 18cm</a:t>
            </a:r>
          </a:p>
          <a:p>
            <a:r>
              <a:rPr lang="en-US" dirty="0"/>
              <a:t>2020</a:t>
            </a:r>
          </a:p>
          <a:p>
            <a:r>
              <a:rPr lang="en-US" dirty="0"/>
              <a:t>Rs20,000</a:t>
            </a:r>
          </a:p>
          <a:p>
            <a:endParaRPr lang="en-US" dirty="0"/>
          </a:p>
        </p:txBody>
      </p:sp>
    </p:spTree>
    <p:extLst>
      <p:ext uri="{BB962C8B-B14F-4D97-AF65-F5344CB8AC3E}">
        <p14:creationId xmlns:p14="http://schemas.microsoft.com/office/powerpoint/2010/main" val="3646006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255" t="22370" r="7739" b="23033"/>
          <a:stretch/>
        </p:blipFill>
        <p:spPr>
          <a:xfrm>
            <a:off x="156010" y="429030"/>
            <a:ext cx="7287110" cy="5755087"/>
          </a:xfrm>
          <a:prstGeom prst="rect">
            <a:avLst/>
          </a:prstGeom>
        </p:spPr>
      </p:pic>
      <p:sp>
        <p:nvSpPr>
          <p:cNvPr id="3" name="TextBox 2"/>
          <p:cNvSpPr txBox="1"/>
          <p:nvPr/>
        </p:nvSpPr>
        <p:spPr>
          <a:xfrm>
            <a:off x="8251268" y="1009739"/>
            <a:ext cx="3029221" cy="2308324"/>
          </a:xfrm>
          <a:prstGeom prst="rect">
            <a:avLst/>
          </a:prstGeom>
          <a:noFill/>
        </p:spPr>
        <p:txBody>
          <a:bodyPr wrap="square" rtlCol="0">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12.5 </a:t>
            </a:r>
            <a:r>
              <a:rPr lang="en-US" dirty="0"/>
              <a:t>x 18cm</a:t>
            </a:r>
          </a:p>
          <a:p>
            <a:r>
              <a:rPr lang="en-US" dirty="0"/>
              <a:t>2020</a:t>
            </a:r>
          </a:p>
          <a:p>
            <a:r>
              <a:rPr lang="en-US" dirty="0"/>
              <a:t>Rs20,000</a:t>
            </a:r>
          </a:p>
          <a:p>
            <a:endParaRPr lang="en-US" dirty="0"/>
          </a:p>
        </p:txBody>
      </p:sp>
    </p:spTree>
    <p:extLst>
      <p:ext uri="{BB962C8B-B14F-4D97-AF65-F5344CB8AC3E}">
        <p14:creationId xmlns:p14="http://schemas.microsoft.com/office/powerpoint/2010/main" val="2587632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904" t="23760" r="6122" b="16272"/>
          <a:stretch/>
        </p:blipFill>
        <p:spPr>
          <a:xfrm>
            <a:off x="247017" y="502703"/>
            <a:ext cx="7038389" cy="5733419"/>
          </a:xfrm>
          <a:prstGeom prst="rect">
            <a:avLst/>
          </a:prstGeom>
        </p:spPr>
      </p:pic>
      <p:sp>
        <p:nvSpPr>
          <p:cNvPr id="3" name="TextBox 2"/>
          <p:cNvSpPr txBox="1"/>
          <p:nvPr/>
        </p:nvSpPr>
        <p:spPr>
          <a:xfrm>
            <a:off x="8251268" y="1009739"/>
            <a:ext cx="3029221" cy="2308324"/>
          </a:xfrm>
          <a:prstGeom prst="rect">
            <a:avLst/>
          </a:prstGeom>
          <a:noFill/>
        </p:spPr>
        <p:txBody>
          <a:bodyPr wrap="square" rtlCol="0">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12.5 </a:t>
            </a:r>
            <a:r>
              <a:rPr lang="en-US" dirty="0"/>
              <a:t>x 18cm</a:t>
            </a:r>
          </a:p>
          <a:p>
            <a:r>
              <a:rPr lang="en-US" dirty="0"/>
              <a:t>2020</a:t>
            </a:r>
          </a:p>
          <a:p>
            <a:r>
              <a:rPr lang="en-US" dirty="0"/>
              <a:t>Rs20,000</a:t>
            </a:r>
          </a:p>
          <a:p>
            <a:endParaRPr lang="en-US" dirty="0"/>
          </a:p>
        </p:txBody>
      </p:sp>
    </p:spTree>
    <p:extLst>
      <p:ext uri="{BB962C8B-B14F-4D97-AF65-F5344CB8AC3E}">
        <p14:creationId xmlns:p14="http://schemas.microsoft.com/office/powerpoint/2010/main" val="3041049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115" t="24455" r="4403" b="24360"/>
          <a:stretch/>
        </p:blipFill>
        <p:spPr>
          <a:xfrm>
            <a:off x="78005" y="966403"/>
            <a:ext cx="7392202" cy="5211213"/>
          </a:xfrm>
          <a:prstGeom prst="rect">
            <a:avLst/>
          </a:prstGeom>
        </p:spPr>
      </p:pic>
      <p:sp>
        <p:nvSpPr>
          <p:cNvPr id="3" name="TextBox 2"/>
          <p:cNvSpPr txBox="1"/>
          <p:nvPr/>
        </p:nvSpPr>
        <p:spPr>
          <a:xfrm>
            <a:off x="8082256" y="1122414"/>
            <a:ext cx="3029221" cy="2308324"/>
          </a:xfrm>
          <a:prstGeom prst="rect">
            <a:avLst/>
          </a:prstGeom>
          <a:noFill/>
        </p:spPr>
        <p:txBody>
          <a:bodyPr wrap="square" rtlCol="0">
            <a:spAutoFit/>
          </a:bodyPr>
          <a:lstStyle/>
          <a:p>
            <a:r>
              <a:rPr lang="en-US" dirty="0" smtClean="0"/>
              <a:t>Jennifer </a:t>
            </a:r>
            <a:r>
              <a:rPr lang="en-US" dirty="0"/>
              <a:t>Rae </a:t>
            </a:r>
            <a:r>
              <a:rPr lang="en-US" dirty="0" smtClean="0"/>
              <a:t>Forsyth and </a:t>
            </a:r>
            <a:r>
              <a:rPr lang="en-US" dirty="0" err="1"/>
              <a:t>Shireen</a:t>
            </a:r>
            <a:r>
              <a:rPr lang="en-US" dirty="0"/>
              <a:t> </a:t>
            </a:r>
            <a:r>
              <a:rPr lang="en-US" dirty="0" err="1" smtClean="0"/>
              <a:t>Ikramullah</a:t>
            </a:r>
            <a:r>
              <a:rPr lang="en-US" dirty="0" smtClean="0"/>
              <a:t> khan </a:t>
            </a:r>
          </a:p>
          <a:p>
            <a:r>
              <a:rPr lang="en-US" dirty="0"/>
              <a:t>Mix media on </a:t>
            </a:r>
            <a:r>
              <a:rPr lang="en-US" dirty="0" err="1"/>
              <a:t>watercolour</a:t>
            </a:r>
            <a:r>
              <a:rPr lang="en-US" dirty="0"/>
              <a:t> paper</a:t>
            </a:r>
          </a:p>
          <a:p>
            <a:r>
              <a:rPr lang="en-US" dirty="0" smtClean="0"/>
              <a:t>12.5 </a:t>
            </a:r>
            <a:r>
              <a:rPr lang="en-US" dirty="0"/>
              <a:t>x 18cm</a:t>
            </a:r>
            <a:endParaRPr lang="en-US" dirty="0" smtClean="0"/>
          </a:p>
          <a:p>
            <a:r>
              <a:rPr lang="en-US" dirty="0" smtClean="0"/>
              <a:t>2020</a:t>
            </a:r>
          </a:p>
          <a:p>
            <a:r>
              <a:rPr lang="en-US" dirty="0" smtClean="0"/>
              <a:t>Rs20,000</a:t>
            </a:r>
          </a:p>
          <a:p>
            <a:endParaRPr lang="en-US" dirty="0"/>
          </a:p>
        </p:txBody>
      </p:sp>
    </p:spTree>
    <p:extLst>
      <p:ext uri="{BB962C8B-B14F-4D97-AF65-F5344CB8AC3E}">
        <p14:creationId xmlns:p14="http://schemas.microsoft.com/office/powerpoint/2010/main" val="1989013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352" y="1283496"/>
            <a:ext cx="11540508" cy="4247317"/>
          </a:xfrm>
          <a:prstGeom prst="rect">
            <a:avLst/>
          </a:prstGeom>
        </p:spPr>
        <p:txBody>
          <a:bodyPr wrap="square">
            <a:spAutoFit/>
          </a:bodyPr>
          <a:lstStyle/>
          <a:p>
            <a:pPr algn="just"/>
            <a:r>
              <a:rPr lang="en-US" dirty="0"/>
              <a:t>One year later the two artists have created 104 posts, or 52 artworks, one for each week, some presented as diptychs. The artworks, created on </a:t>
            </a:r>
            <a:r>
              <a:rPr lang="en-US" dirty="0" err="1"/>
              <a:t>watercolour</a:t>
            </a:r>
            <a:r>
              <a:rPr lang="en-US" dirty="0"/>
              <a:t> postcards measuring 14.8cm x 10.5cm and </a:t>
            </a:r>
            <a:r>
              <a:rPr lang="en-US" dirty="0" smtClean="0"/>
              <a:t>12.5 x 18cm </a:t>
            </a:r>
            <a:r>
              <a:rPr lang="en-US" dirty="0"/>
              <a:t>respectively, are mixed media collage works with </a:t>
            </a:r>
            <a:r>
              <a:rPr lang="en-US" dirty="0" err="1"/>
              <a:t>watercolour</a:t>
            </a:r>
            <a:r>
              <a:rPr lang="en-US" dirty="0"/>
              <a:t>, acrylic gouache, and ink. Each work was mailed with correspondence on the reverse and returned, completed by the other with a corresponding letter. As 2020 unfolded and Jennifer and </a:t>
            </a:r>
            <a:r>
              <a:rPr lang="en-US" dirty="0" err="1"/>
              <a:t>Shireen</a:t>
            </a:r>
            <a:r>
              <a:rPr lang="en-US" dirty="0"/>
              <a:t> found themselves facing varied levels of lockdown. The works reflected this. The work incorporates maps and floorplans, airplane safety instructions, found images and text, drawing, painting, and handwriting. Over the year the images and marking evolved and changed.</a:t>
            </a:r>
          </a:p>
          <a:p>
            <a:pPr algn="just"/>
            <a:r>
              <a:rPr lang="en-US" dirty="0" smtClean="0"/>
              <a:t>Their </a:t>
            </a:r>
            <a:r>
              <a:rPr lang="en-US" dirty="0"/>
              <a:t>everyday aesthetic experiences had a profound impact on their lives, their corresponding identity and view of the world. The imagery by each respective artist came to influence each other. The underset layers of </a:t>
            </a:r>
            <a:r>
              <a:rPr lang="en-US" dirty="0" err="1"/>
              <a:t>colours</a:t>
            </a:r>
            <a:r>
              <a:rPr lang="en-US" dirty="0"/>
              <a:t>, the aesthetically composed collage, linear qualities creating dimensions into other worlds are clearly recognizable. By introducing geometric, biomorphic forms and content in our work, the imagery tends to be emotionally along with being disquieting. In the end it widened the space in which they understood art could be made and pushed boundaries. In a manner of speaking, this contemporary practice spoke to the same ethos of mail art, being freely given and collaborative. Nothing beat the experience of sending and receiving classic, tangible mail art. </a:t>
            </a:r>
            <a:endParaRPr lang="en-US" dirty="0" smtClean="0"/>
          </a:p>
          <a:p>
            <a:pPr algn="just"/>
            <a:r>
              <a:rPr lang="en-US" b="1" dirty="0"/>
              <a:t> </a:t>
            </a:r>
            <a:r>
              <a:rPr lang="en-US" b="1" dirty="0" smtClean="0"/>
              <a:t>                                                                                                   (Jennifer </a:t>
            </a:r>
            <a:r>
              <a:rPr lang="en-US" b="1" dirty="0"/>
              <a:t>Rae Forsyth and </a:t>
            </a:r>
            <a:r>
              <a:rPr lang="en-US" b="1" dirty="0" err="1"/>
              <a:t>Shireen</a:t>
            </a:r>
            <a:r>
              <a:rPr lang="en-US" b="1" dirty="0"/>
              <a:t> </a:t>
            </a:r>
            <a:r>
              <a:rPr lang="en-US" b="1" dirty="0" err="1" smtClean="0"/>
              <a:t>Ikramullah</a:t>
            </a:r>
            <a:r>
              <a:rPr lang="en-US" b="1" dirty="0" smtClean="0"/>
              <a:t> Khan)</a:t>
            </a:r>
            <a:endParaRPr lang="en-US" b="1" dirty="0"/>
          </a:p>
        </p:txBody>
      </p:sp>
    </p:spTree>
    <p:extLst>
      <p:ext uri="{BB962C8B-B14F-4D97-AF65-F5344CB8AC3E}">
        <p14:creationId xmlns:p14="http://schemas.microsoft.com/office/powerpoint/2010/main" val="864470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984" t="23571" r="5226" b="22464"/>
          <a:stretch/>
        </p:blipFill>
        <p:spPr>
          <a:xfrm>
            <a:off x="151678" y="385693"/>
            <a:ext cx="7179212" cy="5209048"/>
          </a:xfrm>
          <a:prstGeom prst="rect">
            <a:avLst/>
          </a:prstGeom>
        </p:spPr>
      </p:pic>
      <p:sp>
        <p:nvSpPr>
          <p:cNvPr id="3" name="TextBox 2"/>
          <p:cNvSpPr txBox="1"/>
          <p:nvPr/>
        </p:nvSpPr>
        <p:spPr>
          <a:xfrm>
            <a:off x="8251268" y="1009739"/>
            <a:ext cx="3029221" cy="2308324"/>
          </a:xfrm>
          <a:prstGeom prst="rect">
            <a:avLst/>
          </a:prstGeom>
          <a:noFill/>
        </p:spPr>
        <p:txBody>
          <a:bodyPr wrap="square" rtlCol="0">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12.5 </a:t>
            </a:r>
            <a:r>
              <a:rPr lang="en-US" dirty="0"/>
              <a:t>x 18cm</a:t>
            </a:r>
          </a:p>
          <a:p>
            <a:r>
              <a:rPr lang="en-US" dirty="0"/>
              <a:t>2020</a:t>
            </a:r>
          </a:p>
          <a:p>
            <a:r>
              <a:rPr lang="en-US" dirty="0"/>
              <a:t>Rs20,000</a:t>
            </a:r>
          </a:p>
          <a:p>
            <a:endParaRPr lang="en-US" dirty="0"/>
          </a:p>
        </p:txBody>
      </p:sp>
    </p:spTree>
    <p:extLst>
      <p:ext uri="{BB962C8B-B14F-4D97-AF65-F5344CB8AC3E}">
        <p14:creationId xmlns:p14="http://schemas.microsoft.com/office/powerpoint/2010/main" val="1475659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383" t="23506" r="3997" b="21202"/>
          <a:stretch/>
        </p:blipFill>
        <p:spPr>
          <a:xfrm>
            <a:off x="-138676" y="723720"/>
            <a:ext cx="7760316" cy="5672746"/>
          </a:xfrm>
          <a:prstGeom prst="rect">
            <a:avLst/>
          </a:prstGeom>
        </p:spPr>
      </p:pic>
      <p:sp>
        <p:nvSpPr>
          <p:cNvPr id="3" name="TextBox 2"/>
          <p:cNvSpPr txBox="1"/>
          <p:nvPr/>
        </p:nvSpPr>
        <p:spPr>
          <a:xfrm>
            <a:off x="8251268" y="1009739"/>
            <a:ext cx="3029221" cy="2308324"/>
          </a:xfrm>
          <a:prstGeom prst="rect">
            <a:avLst/>
          </a:prstGeom>
          <a:noFill/>
        </p:spPr>
        <p:txBody>
          <a:bodyPr wrap="square" rtlCol="0">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12.5 </a:t>
            </a:r>
            <a:r>
              <a:rPr lang="en-US" dirty="0"/>
              <a:t>x 18cm</a:t>
            </a:r>
          </a:p>
          <a:p>
            <a:r>
              <a:rPr lang="en-US" dirty="0"/>
              <a:t>2020</a:t>
            </a:r>
          </a:p>
          <a:p>
            <a:r>
              <a:rPr lang="en-US" dirty="0"/>
              <a:t>Rs20,000</a:t>
            </a:r>
          </a:p>
          <a:p>
            <a:endParaRPr lang="en-US" dirty="0"/>
          </a:p>
        </p:txBody>
      </p:sp>
    </p:spTree>
    <p:extLst>
      <p:ext uri="{BB962C8B-B14F-4D97-AF65-F5344CB8AC3E}">
        <p14:creationId xmlns:p14="http://schemas.microsoft.com/office/powerpoint/2010/main" val="1713670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293" t="25150" r="8399" b="22781"/>
          <a:stretch/>
        </p:blipFill>
        <p:spPr>
          <a:xfrm>
            <a:off x="47670" y="299021"/>
            <a:ext cx="7209690" cy="5352057"/>
          </a:xfrm>
          <a:prstGeom prst="rect">
            <a:avLst/>
          </a:prstGeom>
        </p:spPr>
      </p:pic>
      <p:sp>
        <p:nvSpPr>
          <p:cNvPr id="3" name="TextBox 2"/>
          <p:cNvSpPr txBox="1"/>
          <p:nvPr/>
        </p:nvSpPr>
        <p:spPr>
          <a:xfrm>
            <a:off x="8251268" y="1009739"/>
            <a:ext cx="3029221" cy="2308324"/>
          </a:xfrm>
          <a:prstGeom prst="rect">
            <a:avLst/>
          </a:prstGeom>
          <a:noFill/>
        </p:spPr>
        <p:txBody>
          <a:bodyPr wrap="square" rtlCol="0">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12.5 </a:t>
            </a:r>
            <a:r>
              <a:rPr lang="en-US" dirty="0"/>
              <a:t>x 18cm</a:t>
            </a:r>
          </a:p>
          <a:p>
            <a:r>
              <a:rPr lang="en-US" dirty="0"/>
              <a:t>2020</a:t>
            </a:r>
          </a:p>
          <a:p>
            <a:r>
              <a:rPr lang="en-US" dirty="0"/>
              <a:t>Rs20,000</a:t>
            </a:r>
          </a:p>
          <a:p>
            <a:endParaRPr lang="en-US" dirty="0"/>
          </a:p>
        </p:txBody>
      </p:sp>
    </p:spTree>
    <p:extLst>
      <p:ext uri="{BB962C8B-B14F-4D97-AF65-F5344CB8AC3E}">
        <p14:creationId xmlns:p14="http://schemas.microsoft.com/office/powerpoint/2010/main" val="4052644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049" t="24202" r="4250" b="23413"/>
          <a:stretch/>
        </p:blipFill>
        <p:spPr>
          <a:xfrm>
            <a:off x="130009" y="944735"/>
            <a:ext cx="7046295" cy="5018366"/>
          </a:xfrm>
          <a:prstGeom prst="rect">
            <a:avLst/>
          </a:prstGeom>
        </p:spPr>
      </p:pic>
      <p:sp>
        <p:nvSpPr>
          <p:cNvPr id="3" name="TextBox 2"/>
          <p:cNvSpPr txBox="1"/>
          <p:nvPr/>
        </p:nvSpPr>
        <p:spPr>
          <a:xfrm>
            <a:off x="8251268" y="1009739"/>
            <a:ext cx="3029221" cy="2308324"/>
          </a:xfrm>
          <a:prstGeom prst="rect">
            <a:avLst/>
          </a:prstGeom>
          <a:noFill/>
        </p:spPr>
        <p:txBody>
          <a:bodyPr wrap="square" rtlCol="0">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12.5 </a:t>
            </a:r>
            <a:r>
              <a:rPr lang="en-US" dirty="0"/>
              <a:t>x 18cm</a:t>
            </a:r>
          </a:p>
          <a:p>
            <a:r>
              <a:rPr lang="en-US" dirty="0"/>
              <a:t>2020</a:t>
            </a:r>
          </a:p>
          <a:p>
            <a:r>
              <a:rPr lang="en-US" dirty="0"/>
              <a:t>Rs20,000</a:t>
            </a:r>
          </a:p>
          <a:p>
            <a:endParaRPr lang="en-US" dirty="0"/>
          </a:p>
        </p:txBody>
      </p:sp>
    </p:spTree>
    <p:extLst>
      <p:ext uri="{BB962C8B-B14F-4D97-AF65-F5344CB8AC3E}">
        <p14:creationId xmlns:p14="http://schemas.microsoft.com/office/powerpoint/2010/main" val="1219968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766" t="24582" r="7333" b="22654"/>
          <a:stretch/>
        </p:blipFill>
        <p:spPr>
          <a:xfrm>
            <a:off x="60671" y="242685"/>
            <a:ext cx="7237506" cy="5469065"/>
          </a:xfrm>
          <a:prstGeom prst="rect">
            <a:avLst/>
          </a:prstGeom>
        </p:spPr>
      </p:pic>
      <p:sp>
        <p:nvSpPr>
          <p:cNvPr id="3" name="TextBox 2"/>
          <p:cNvSpPr txBox="1"/>
          <p:nvPr/>
        </p:nvSpPr>
        <p:spPr>
          <a:xfrm>
            <a:off x="8251268" y="1009739"/>
            <a:ext cx="3029221" cy="2308324"/>
          </a:xfrm>
          <a:prstGeom prst="rect">
            <a:avLst/>
          </a:prstGeom>
          <a:noFill/>
        </p:spPr>
        <p:txBody>
          <a:bodyPr wrap="square" rtlCol="0">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12.5 </a:t>
            </a:r>
            <a:r>
              <a:rPr lang="en-US" dirty="0"/>
              <a:t>x 18cm</a:t>
            </a:r>
          </a:p>
          <a:p>
            <a:r>
              <a:rPr lang="en-US" dirty="0"/>
              <a:t>2020</a:t>
            </a:r>
          </a:p>
          <a:p>
            <a:r>
              <a:rPr lang="en-US" dirty="0"/>
              <a:t>Rs20,000</a:t>
            </a:r>
          </a:p>
          <a:p>
            <a:endParaRPr lang="en-US" dirty="0"/>
          </a:p>
        </p:txBody>
      </p:sp>
    </p:spTree>
    <p:extLst>
      <p:ext uri="{BB962C8B-B14F-4D97-AF65-F5344CB8AC3E}">
        <p14:creationId xmlns:p14="http://schemas.microsoft.com/office/powerpoint/2010/main" val="2524805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953" t="23001" r="4078" b="18736"/>
          <a:stretch/>
        </p:blipFill>
        <p:spPr>
          <a:xfrm>
            <a:off x="78005" y="351025"/>
            <a:ext cx="7442901" cy="5941435"/>
          </a:xfrm>
          <a:prstGeom prst="rect">
            <a:avLst/>
          </a:prstGeom>
        </p:spPr>
      </p:pic>
      <p:sp>
        <p:nvSpPr>
          <p:cNvPr id="3" name="TextBox 2"/>
          <p:cNvSpPr txBox="1"/>
          <p:nvPr/>
        </p:nvSpPr>
        <p:spPr>
          <a:xfrm>
            <a:off x="8251268" y="1009739"/>
            <a:ext cx="3029221" cy="2308324"/>
          </a:xfrm>
          <a:prstGeom prst="rect">
            <a:avLst/>
          </a:prstGeom>
          <a:noFill/>
        </p:spPr>
        <p:txBody>
          <a:bodyPr wrap="square" rtlCol="0">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12.5 </a:t>
            </a:r>
            <a:r>
              <a:rPr lang="en-US" dirty="0"/>
              <a:t>x 18cm</a:t>
            </a:r>
          </a:p>
          <a:p>
            <a:r>
              <a:rPr lang="en-US" dirty="0"/>
              <a:t>2020</a:t>
            </a:r>
          </a:p>
          <a:p>
            <a:r>
              <a:rPr lang="en-US" dirty="0"/>
              <a:t>Rs20,000</a:t>
            </a:r>
          </a:p>
          <a:p>
            <a:endParaRPr lang="en-US" dirty="0"/>
          </a:p>
        </p:txBody>
      </p:sp>
    </p:spTree>
    <p:extLst>
      <p:ext uri="{BB962C8B-B14F-4D97-AF65-F5344CB8AC3E}">
        <p14:creationId xmlns:p14="http://schemas.microsoft.com/office/powerpoint/2010/main" val="4125448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790" t="24265" r="4486" b="21643"/>
          <a:stretch/>
        </p:blipFill>
        <p:spPr>
          <a:xfrm>
            <a:off x="99673" y="273018"/>
            <a:ext cx="7844310" cy="5828760"/>
          </a:xfrm>
          <a:prstGeom prst="rect">
            <a:avLst/>
          </a:prstGeom>
        </p:spPr>
      </p:pic>
      <p:sp>
        <p:nvSpPr>
          <p:cNvPr id="3" name="TextBox 2"/>
          <p:cNvSpPr txBox="1"/>
          <p:nvPr/>
        </p:nvSpPr>
        <p:spPr>
          <a:xfrm>
            <a:off x="8251268" y="1009739"/>
            <a:ext cx="3029221" cy="2308324"/>
          </a:xfrm>
          <a:prstGeom prst="rect">
            <a:avLst/>
          </a:prstGeom>
          <a:noFill/>
        </p:spPr>
        <p:txBody>
          <a:bodyPr wrap="square" rtlCol="0">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12.5 </a:t>
            </a:r>
            <a:r>
              <a:rPr lang="en-US" dirty="0"/>
              <a:t>x 18cm</a:t>
            </a:r>
          </a:p>
          <a:p>
            <a:r>
              <a:rPr lang="en-US" dirty="0"/>
              <a:t>2020</a:t>
            </a:r>
          </a:p>
          <a:p>
            <a:r>
              <a:rPr lang="en-US" dirty="0"/>
              <a:t>Rs20,000</a:t>
            </a:r>
          </a:p>
          <a:p>
            <a:endParaRPr lang="en-US" dirty="0"/>
          </a:p>
        </p:txBody>
      </p:sp>
    </p:spTree>
    <p:extLst>
      <p:ext uri="{BB962C8B-B14F-4D97-AF65-F5344CB8AC3E}">
        <p14:creationId xmlns:p14="http://schemas.microsoft.com/office/powerpoint/2010/main" val="5844334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061" t="24265" r="5795" b="23096"/>
          <a:stretch/>
        </p:blipFill>
        <p:spPr>
          <a:xfrm>
            <a:off x="34668" y="442031"/>
            <a:ext cx="8041235" cy="6045442"/>
          </a:xfrm>
          <a:prstGeom prst="rect">
            <a:avLst/>
          </a:prstGeom>
        </p:spPr>
      </p:pic>
      <p:sp>
        <p:nvSpPr>
          <p:cNvPr id="3" name="TextBox 2"/>
          <p:cNvSpPr txBox="1"/>
          <p:nvPr/>
        </p:nvSpPr>
        <p:spPr>
          <a:xfrm>
            <a:off x="8251268" y="1009739"/>
            <a:ext cx="3029221" cy="2308324"/>
          </a:xfrm>
          <a:prstGeom prst="rect">
            <a:avLst/>
          </a:prstGeom>
          <a:noFill/>
        </p:spPr>
        <p:txBody>
          <a:bodyPr wrap="square" rtlCol="0">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12.5 </a:t>
            </a:r>
            <a:r>
              <a:rPr lang="en-US" dirty="0"/>
              <a:t>x 18cm</a:t>
            </a:r>
          </a:p>
          <a:p>
            <a:r>
              <a:rPr lang="en-US" dirty="0"/>
              <a:t>2020</a:t>
            </a:r>
          </a:p>
          <a:p>
            <a:r>
              <a:rPr lang="en-US" dirty="0"/>
              <a:t>Rs20,000</a:t>
            </a:r>
          </a:p>
          <a:p>
            <a:endParaRPr lang="en-US" dirty="0"/>
          </a:p>
        </p:txBody>
      </p:sp>
    </p:spTree>
    <p:extLst>
      <p:ext uri="{BB962C8B-B14F-4D97-AF65-F5344CB8AC3E}">
        <p14:creationId xmlns:p14="http://schemas.microsoft.com/office/powerpoint/2010/main" val="5708074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6671" t="25592" r="5217" b="24802"/>
          <a:stretch/>
        </p:blipFill>
        <p:spPr>
          <a:xfrm>
            <a:off x="125675" y="515703"/>
            <a:ext cx="7730562" cy="5603410"/>
          </a:xfrm>
          <a:prstGeom prst="rect">
            <a:avLst/>
          </a:prstGeom>
        </p:spPr>
      </p:pic>
      <p:sp>
        <p:nvSpPr>
          <p:cNvPr id="3" name="TextBox 2"/>
          <p:cNvSpPr txBox="1"/>
          <p:nvPr/>
        </p:nvSpPr>
        <p:spPr>
          <a:xfrm>
            <a:off x="8251268" y="1009739"/>
            <a:ext cx="3029221" cy="2031325"/>
          </a:xfrm>
          <a:prstGeom prst="rect">
            <a:avLst/>
          </a:prstGeom>
          <a:noFill/>
        </p:spPr>
        <p:txBody>
          <a:bodyPr wrap="square" rtlCol="0">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12.5 </a:t>
            </a:r>
            <a:r>
              <a:rPr lang="en-US" dirty="0"/>
              <a:t>x 18cm</a:t>
            </a:r>
          </a:p>
          <a:p>
            <a:r>
              <a:rPr lang="en-US" dirty="0"/>
              <a:t>2020</a:t>
            </a:r>
          </a:p>
          <a:p>
            <a:r>
              <a:rPr lang="en-US" dirty="0" smtClean="0"/>
              <a:t>Rs20,000</a:t>
            </a:r>
            <a:endParaRPr lang="en-US" dirty="0"/>
          </a:p>
        </p:txBody>
      </p:sp>
    </p:spTree>
    <p:extLst>
      <p:ext uri="{BB962C8B-B14F-4D97-AF65-F5344CB8AC3E}">
        <p14:creationId xmlns:p14="http://schemas.microsoft.com/office/powerpoint/2010/main" val="2572950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2069" t="29517" r="14818" b="26114"/>
          <a:stretch/>
        </p:blipFill>
        <p:spPr>
          <a:xfrm rot="5400000">
            <a:off x="475124" y="881308"/>
            <a:ext cx="6356282" cy="4966362"/>
          </a:xfrm>
          <a:prstGeom prst="rect">
            <a:avLst/>
          </a:prstGeom>
        </p:spPr>
      </p:pic>
      <p:sp>
        <p:nvSpPr>
          <p:cNvPr id="3" name="TextBox 2"/>
          <p:cNvSpPr txBox="1"/>
          <p:nvPr/>
        </p:nvSpPr>
        <p:spPr>
          <a:xfrm>
            <a:off x="8251268" y="1009739"/>
            <a:ext cx="3029221" cy="2308324"/>
          </a:xfrm>
          <a:prstGeom prst="rect">
            <a:avLst/>
          </a:prstGeom>
          <a:noFill/>
        </p:spPr>
        <p:txBody>
          <a:bodyPr wrap="square" rtlCol="0">
            <a:spAutoFit/>
          </a:bodyPr>
          <a:lstStyle/>
          <a:p>
            <a:r>
              <a:rPr lang="en-US" dirty="0"/>
              <a:t>Jennifer Rae Forsyth and </a:t>
            </a:r>
            <a:r>
              <a:rPr lang="en-US" dirty="0" err="1"/>
              <a:t>Shireen</a:t>
            </a:r>
            <a:r>
              <a:rPr lang="en-US" dirty="0"/>
              <a:t> </a:t>
            </a:r>
            <a:r>
              <a:rPr lang="en-US" dirty="0" err="1"/>
              <a:t>Ikramullah</a:t>
            </a:r>
            <a:r>
              <a:rPr lang="en-US" dirty="0"/>
              <a:t> </a:t>
            </a:r>
            <a:r>
              <a:rPr lang="en-US" dirty="0" smtClean="0"/>
              <a:t>Khan</a:t>
            </a:r>
          </a:p>
          <a:p>
            <a:r>
              <a:rPr lang="en-US" dirty="0"/>
              <a:t>14.8cm x </a:t>
            </a:r>
            <a:r>
              <a:rPr lang="en-US" dirty="0" smtClean="0"/>
              <a:t>10.5cm</a:t>
            </a:r>
            <a:endParaRPr lang="en-US" dirty="0"/>
          </a:p>
          <a:p>
            <a:r>
              <a:rPr lang="en-US" dirty="0"/>
              <a:t>Mix media on </a:t>
            </a:r>
            <a:r>
              <a:rPr lang="en-US" dirty="0" err="1"/>
              <a:t>watercolour</a:t>
            </a:r>
            <a:r>
              <a:rPr lang="en-US" dirty="0"/>
              <a:t> paper</a:t>
            </a:r>
          </a:p>
          <a:p>
            <a:r>
              <a:rPr lang="en-US" dirty="0" smtClean="0"/>
              <a:t>2020</a:t>
            </a:r>
            <a:endParaRPr lang="en-US" dirty="0"/>
          </a:p>
          <a:p>
            <a:r>
              <a:rPr lang="en-US" dirty="0"/>
              <a:t>Rs20,000</a:t>
            </a:r>
          </a:p>
          <a:p>
            <a:endParaRPr lang="en-US" dirty="0"/>
          </a:p>
        </p:txBody>
      </p:sp>
    </p:spTree>
    <p:extLst>
      <p:ext uri="{BB962C8B-B14F-4D97-AF65-F5344CB8AC3E}">
        <p14:creationId xmlns:p14="http://schemas.microsoft.com/office/powerpoint/2010/main" val="782228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1533" b="19489"/>
          <a:stretch/>
        </p:blipFill>
        <p:spPr>
          <a:xfrm>
            <a:off x="34669" y="151677"/>
            <a:ext cx="8550290" cy="6492660"/>
          </a:xfrm>
          <a:prstGeom prst="rect">
            <a:avLst/>
          </a:prstGeom>
        </p:spPr>
      </p:pic>
      <p:sp>
        <p:nvSpPr>
          <p:cNvPr id="2" name="TextBox 1"/>
          <p:cNvSpPr txBox="1"/>
          <p:nvPr/>
        </p:nvSpPr>
        <p:spPr>
          <a:xfrm>
            <a:off x="8251268" y="1009739"/>
            <a:ext cx="3029221" cy="2308324"/>
          </a:xfrm>
          <a:prstGeom prst="rect">
            <a:avLst/>
          </a:prstGeom>
          <a:noFill/>
        </p:spPr>
        <p:txBody>
          <a:bodyPr wrap="square" rtlCol="0">
            <a:spAutoFit/>
          </a:bodyPr>
          <a:lstStyle/>
          <a:p>
            <a:r>
              <a:rPr lang="en-US" dirty="0" smtClean="0"/>
              <a:t>Jennifer </a:t>
            </a:r>
            <a:r>
              <a:rPr lang="en-US" dirty="0"/>
              <a:t>Rae </a:t>
            </a:r>
            <a:r>
              <a:rPr lang="en-US" dirty="0" smtClean="0"/>
              <a:t>Forsyth and </a:t>
            </a:r>
            <a:r>
              <a:rPr lang="en-US" dirty="0" err="1"/>
              <a:t>Shireen</a:t>
            </a:r>
            <a:r>
              <a:rPr lang="en-US" dirty="0"/>
              <a:t> </a:t>
            </a:r>
            <a:r>
              <a:rPr lang="en-US" dirty="0" err="1"/>
              <a:t>Ikramullah</a:t>
            </a:r>
            <a:r>
              <a:rPr lang="en-US" dirty="0"/>
              <a:t> </a:t>
            </a:r>
            <a:r>
              <a:rPr lang="en-US" dirty="0" smtClean="0"/>
              <a:t>Khan</a:t>
            </a:r>
          </a:p>
          <a:p>
            <a:r>
              <a:rPr lang="en-US" dirty="0" smtClean="0"/>
              <a:t>Mix media on </a:t>
            </a:r>
            <a:r>
              <a:rPr lang="en-US" dirty="0" err="1" smtClean="0"/>
              <a:t>watercolour</a:t>
            </a:r>
            <a:r>
              <a:rPr lang="en-US" dirty="0" smtClean="0"/>
              <a:t> paper</a:t>
            </a:r>
            <a:endParaRPr lang="en-US" dirty="0" smtClean="0"/>
          </a:p>
          <a:p>
            <a:r>
              <a:rPr lang="en-US" dirty="0"/>
              <a:t>12.5 x 18cm</a:t>
            </a:r>
            <a:endParaRPr lang="en-US" dirty="0" smtClean="0"/>
          </a:p>
          <a:p>
            <a:r>
              <a:rPr lang="en-US" dirty="0" smtClean="0"/>
              <a:t>2020</a:t>
            </a:r>
          </a:p>
          <a:p>
            <a:r>
              <a:rPr lang="en-US" dirty="0" smtClean="0"/>
              <a:t>Rs20,000</a:t>
            </a:r>
          </a:p>
          <a:p>
            <a:endParaRPr lang="en-US" dirty="0"/>
          </a:p>
        </p:txBody>
      </p:sp>
    </p:spTree>
    <p:extLst>
      <p:ext uri="{BB962C8B-B14F-4D97-AF65-F5344CB8AC3E}">
        <p14:creationId xmlns:p14="http://schemas.microsoft.com/office/powerpoint/2010/main" val="25003867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5051" t="30016" r="14004" b="28404"/>
          <a:stretch/>
        </p:blipFill>
        <p:spPr>
          <a:xfrm>
            <a:off x="368359" y="723718"/>
            <a:ext cx="7037848" cy="5310674"/>
          </a:xfrm>
          <a:prstGeom prst="rect">
            <a:avLst/>
          </a:prstGeom>
        </p:spPr>
      </p:pic>
      <p:sp>
        <p:nvSpPr>
          <p:cNvPr id="3" name="Rectangle 2"/>
          <p:cNvSpPr/>
          <p:nvPr/>
        </p:nvSpPr>
        <p:spPr>
          <a:xfrm>
            <a:off x="7516070" y="974389"/>
            <a:ext cx="4466470" cy="2031325"/>
          </a:xfrm>
          <a:prstGeom prst="rect">
            <a:avLst/>
          </a:prstGeom>
        </p:spPr>
        <p:txBody>
          <a:bodyPr wrap="square">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14.8cm </a:t>
            </a:r>
            <a:r>
              <a:rPr lang="en-US" dirty="0"/>
              <a:t>x </a:t>
            </a:r>
            <a:r>
              <a:rPr lang="en-US" dirty="0" smtClean="0"/>
              <a:t>10.5cm</a:t>
            </a:r>
            <a:endParaRPr lang="en-US" dirty="0"/>
          </a:p>
          <a:p>
            <a:r>
              <a:rPr lang="en-US" dirty="0"/>
              <a:t>2020</a:t>
            </a:r>
          </a:p>
          <a:p>
            <a:r>
              <a:rPr lang="en-US" dirty="0"/>
              <a:t>Rs20,000</a:t>
            </a:r>
          </a:p>
          <a:p>
            <a:endParaRPr lang="en-US" dirty="0"/>
          </a:p>
        </p:txBody>
      </p:sp>
    </p:spTree>
    <p:extLst>
      <p:ext uri="{BB962C8B-B14F-4D97-AF65-F5344CB8AC3E}">
        <p14:creationId xmlns:p14="http://schemas.microsoft.com/office/powerpoint/2010/main" val="16319718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4570" t="20348" r="23523" b="22465"/>
          <a:stretch/>
        </p:blipFill>
        <p:spPr>
          <a:xfrm>
            <a:off x="325023" y="0"/>
            <a:ext cx="4576542" cy="6491806"/>
          </a:xfrm>
          <a:prstGeom prst="rect">
            <a:avLst/>
          </a:prstGeom>
        </p:spPr>
      </p:pic>
      <p:sp>
        <p:nvSpPr>
          <p:cNvPr id="3" name="Rectangle 2"/>
          <p:cNvSpPr/>
          <p:nvPr/>
        </p:nvSpPr>
        <p:spPr>
          <a:xfrm>
            <a:off x="7516070" y="970055"/>
            <a:ext cx="4466470" cy="2031325"/>
          </a:xfrm>
          <a:prstGeom prst="rect">
            <a:avLst/>
          </a:prstGeom>
        </p:spPr>
        <p:txBody>
          <a:bodyPr wrap="square">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14.8cm </a:t>
            </a:r>
            <a:r>
              <a:rPr lang="en-US" dirty="0"/>
              <a:t>x </a:t>
            </a:r>
            <a:r>
              <a:rPr lang="en-US" dirty="0" smtClean="0"/>
              <a:t>10.5cm</a:t>
            </a:r>
            <a:endParaRPr lang="en-US" dirty="0"/>
          </a:p>
          <a:p>
            <a:r>
              <a:rPr lang="en-US" dirty="0"/>
              <a:t>2020</a:t>
            </a:r>
          </a:p>
          <a:p>
            <a:r>
              <a:rPr lang="en-US" dirty="0"/>
              <a:t>Rs20,000</a:t>
            </a:r>
          </a:p>
          <a:p>
            <a:endParaRPr lang="en-US" dirty="0"/>
          </a:p>
        </p:txBody>
      </p:sp>
    </p:spTree>
    <p:extLst>
      <p:ext uri="{BB962C8B-B14F-4D97-AF65-F5344CB8AC3E}">
        <p14:creationId xmlns:p14="http://schemas.microsoft.com/office/powerpoint/2010/main" val="2007381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1145" t="29258" r="14818" b="28973"/>
          <a:stretch/>
        </p:blipFill>
        <p:spPr>
          <a:xfrm>
            <a:off x="446365" y="658715"/>
            <a:ext cx="7105677" cy="5161376"/>
          </a:xfrm>
          <a:prstGeom prst="rect">
            <a:avLst/>
          </a:prstGeom>
        </p:spPr>
      </p:pic>
      <p:sp>
        <p:nvSpPr>
          <p:cNvPr id="3" name="Rectangle 2"/>
          <p:cNvSpPr/>
          <p:nvPr/>
        </p:nvSpPr>
        <p:spPr>
          <a:xfrm>
            <a:off x="7516070" y="970055"/>
            <a:ext cx="4466470" cy="2031325"/>
          </a:xfrm>
          <a:prstGeom prst="rect">
            <a:avLst/>
          </a:prstGeom>
        </p:spPr>
        <p:txBody>
          <a:bodyPr wrap="square">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14.8cm </a:t>
            </a:r>
            <a:r>
              <a:rPr lang="en-US" dirty="0"/>
              <a:t>x </a:t>
            </a:r>
            <a:r>
              <a:rPr lang="en-US" dirty="0" smtClean="0"/>
              <a:t>10.5cm</a:t>
            </a:r>
            <a:endParaRPr lang="en-US" dirty="0"/>
          </a:p>
          <a:p>
            <a:r>
              <a:rPr lang="en-US" dirty="0"/>
              <a:t>2020</a:t>
            </a:r>
          </a:p>
          <a:p>
            <a:r>
              <a:rPr lang="en-US" dirty="0"/>
              <a:t>Rs20,000</a:t>
            </a:r>
          </a:p>
          <a:p>
            <a:endParaRPr lang="en-US" dirty="0"/>
          </a:p>
        </p:txBody>
      </p:sp>
    </p:spTree>
    <p:extLst>
      <p:ext uri="{BB962C8B-B14F-4D97-AF65-F5344CB8AC3E}">
        <p14:creationId xmlns:p14="http://schemas.microsoft.com/office/powerpoint/2010/main" val="12778464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2284" t="20094" r="22718" b="17536"/>
          <a:stretch/>
        </p:blipFill>
        <p:spPr>
          <a:xfrm>
            <a:off x="299022" y="225347"/>
            <a:ext cx="4461104" cy="6513477"/>
          </a:xfrm>
          <a:prstGeom prst="rect">
            <a:avLst/>
          </a:prstGeom>
        </p:spPr>
      </p:pic>
      <p:sp>
        <p:nvSpPr>
          <p:cNvPr id="3" name="Rectangle 2"/>
          <p:cNvSpPr/>
          <p:nvPr/>
        </p:nvSpPr>
        <p:spPr>
          <a:xfrm>
            <a:off x="7516070" y="970055"/>
            <a:ext cx="4466470" cy="2031325"/>
          </a:xfrm>
          <a:prstGeom prst="rect">
            <a:avLst/>
          </a:prstGeom>
        </p:spPr>
        <p:txBody>
          <a:bodyPr wrap="square">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14.8cm </a:t>
            </a:r>
            <a:r>
              <a:rPr lang="en-US" dirty="0"/>
              <a:t>x </a:t>
            </a:r>
            <a:r>
              <a:rPr lang="en-US" dirty="0" smtClean="0"/>
              <a:t>10.5cm</a:t>
            </a:r>
            <a:endParaRPr lang="en-US" dirty="0"/>
          </a:p>
          <a:p>
            <a:r>
              <a:rPr lang="en-US" dirty="0"/>
              <a:t>2020</a:t>
            </a:r>
          </a:p>
          <a:p>
            <a:r>
              <a:rPr lang="en-US" dirty="0"/>
              <a:t>Rs20,000</a:t>
            </a:r>
          </a:p>
          <a:p>
            <a:endParaRPr lang="en-US" dirty="0"/>
          </a:p>
        </p:txBody>
      </p:sp>
    </p:spTree>
    <p:extLst>
      <p:ext uri="{BB962C8B-B14F-4D97-AF65-F5344CB8AC3E}">
        <p14:creationId xmlns:p14="http://schemas.microsoft.com/office/powerpoint/2010/main" val="38964860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1072" t="21232" r="23360" b="18609"/>
          <a:stretch/>
        </p:blipFill>
        <p:spPr>
          <a:xfrm>
            <a:off x="732385" y="823393"/>
            <a:ext cx="3982625" cy="5551183"/>
          </a:xfrm>
          <a:prstGeom prst="rect">
            <a:avLst/>
          </a:prstGeom>
        </p:spPr>
      </p:pic>
      <p:sp>
        <p:nvSpPr>
          <p:cNvPr id="3" name="Rectangle 2"/>
          <p:cNvSpPr/>
          <p:nvPr/>
        </p:nvSpPr>
        <p:spPr>
          <a:xfrm>
            <a:off x="7516070" y="970055"/>
            <a:ext cx="4466470" cy="2031325"/>
          </a:xfrm>
          <a:prstGeom prst="rect">
            <a:avLst/>
          </a:prstGeom>
        </p:spPr>
        <p:txBody>
          <a:bodyPr wrap="square">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14.8cm </a:t>
            </a:r>
            <a:r>
              <a:rPr lang="en-US" dirty="0"/>
              <a:t>x </a:t>
            </a:r>
            <a:r>
              <a:rPr lang="en-US" dirty="0" smtClean="0"/>
              <a:t>10.5cm</a:t>
            </a:r>
            <a:endParaRPr lang="en-US" dirty="0"/>
          </a:p>
          <a:p>
            <a:r>
              <a:rPr lang="en-US" dirty="0"/>
              <a:t>2020</a:t>
            </a:r>
          </a:p>
          <a:p>
            <a:r>
              <a:rPr lang="en-US" dirty="0"/>
              <a:t>Rs20,000</a:t>
            </a:r>
          </a:p>
          <a:p>
            <a:endParaRPr lang="en-US" dirty="0"/>
          </a:p>
        </p:txBody>
      </p:sp>
    </p:spTree>
    <p:extLst>
      <p:ext uri="{BB962C8B-B14F-4D97-AF65-F5344CB8AC3E}">
        <p14:creationId xmlns:p14="http://schemas.microsoft.com/office/powerpoint/2010/main" val="5679000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5213" t="19210" r="21334" b="19494"/>
          <a:stretch/>
        </p:blipFill>
        <p:spPr>
          <a:xfrm>
            <a:off x="784390" y="156011"/>
            <a:ext cx="4398655" cy="6494212"/>
          </a:xfrm>
          <a:prstGeom prst="rect">
            <a:avLst/>
          </a:prstGeom>
        </p:spPr>
      </p:pic>
      <p:sp>
        <p:nvSpPr>
          <p:cNvPr id="3" name="Rectangle 2"/>
          <p:cNvSpPr/>
          <p:nvPr/>
        </p:nvSpPr>
        <p:spPr>
          <a:xfrm>
            <a:off x="7516070" y="970055"/>
            <a:ext cx="4466470" cy="2031325"/>
          </a:xfrm>
          <a:prstGeom prst="rect">
            <a:avLst/>
          </a:prstGeom>
        </p:spPr>
        <p:txBody>
          <a:bodyPr wrap="square">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14.8cm </a:t>
            </a:r>
            <a:r>
              <a:rPr lang="en-US" dirty="0"/>
              <a:t>x </a:t>
            </a:r>
            <a:r>
              <a:rPr lang="en-US" dirty="0" smtClean="0"/>
              <a:t>10.5cm</a:t>
            </a:r>
            <a:endParaRPr lang="en-US" dirty="0"/>
          </a:p>
          <a:p>
            <a:r>
              <a:rPr lang="en-US" dirty="0"/>
              <a:t>2020</a:t>
            </a:r>
          </a:p>
          <a:p>
            <a:r>
              <a:rPr lang="en-US" dirty="0"/>
              <a:t>Rs20,000</a:t>
            </a:r>
          </a:p>
          <a:p>
            <a:endParaRPr lang="en-US" dirty="0"/>
          </a:p>
        </p:txBody>
      </p:sp>
    </p:spTree>
    <p:extLst>
      <p:ext uri="{BB962C8B-B14F-4D97-AF65-F5344CB8AC3E}">
        <p14:creationId xmlns:p14="http://schemas.microsoft.com/office/powerpoint/2010/main" val="28354871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326602" cy="6858000"/>
          </a:xfrm>
          <a:prstGeom prst="rect">
            <a:avLst/>
          </a:prstGeom>
        </p:spPr>
      </p:pic>
      <p:sp>
        <p:nvSpPr>
          <p:cNvPr id="3" name="TextBox 2"/>
          <p:cNvSpPr txBox="1"/>
          <p:nvPr/>
        </p:nvSpPr>
        <p:spPr>
          <a:xfrm>
            <a:off x="8251268" y="1009739"/>
            <a:ext cx="3029221" cy="2308324"/>
          </a:xfrm>
          <a:prstGeom prst="rect">
            <a:avLst/>
          </a:prstGeom>
          <a:noFill/>
        </p:spPr>
        <p:txBody>
          <a:bodyPr wrap="square" rtlCol="0">
            <a:spAutoFit/>
          </a:bodyPr>
          <a:lstStyle/>
          <a:p>
            <a:r>
              <a:rPr lang="en-US" dirty="0"/>
              <a:t>Jennifer Rae Forsyth and </a:t>
            </a:r>
            <a:r>
              <a:rPr lang="en-US" dirty="0" err="1"/>
              <a:t>Shireen</a:t>
            </a:r>
            <a:r>
              <a:rPr lang="en-US" dirty="0"/>
              <a:t> </a:t>
            </a:r>
            <a:r>
              <a:rPr lang="en-US" dirty="0" err="1"/>
              <a:t>Ikramullah</a:t>
            </a:r>
            <a:r>
              <a:rPr lang="en-US" dirty="0"/>
              <a:t> Khan </a:t>
            </a:r>
          </a:p>
          <a:p>
            <a:r>
              <a:rPr lang="en-US" dirty="0"/>
              <a:t>Mix media on </a:t>
            </a:r>
            <a:r>
              <a:rPr lang="en-US" dirty="0" err="1"/>
              <a:t>watercolour</a:t>
            </a:r>
            <a:r>
              <a:rPr lang="en-US" dirty="0"/>
              <a:t> </a:t>
            </a:r>
            <a:r>
              <a:rPr lang="en-US" dirty="0" smtClean="0"/>
              <a:t>paper</a:t>
            </a:r>
            <a:endParaRPr lang="en-US" dirty="0" smtClean="0"/>
          </a:p>
          <a:p>
            <a:r>
              <a:rPr lang="en-US" dirty="0"/>
              <a:t>14.8cm x </a:t>
            </a:r>
            <a:r>
              <a:rPr lang="en-US" dirty="0" smtClean="0"/>
              <a:t>10.5cm each</a:t>
            </a:r>
            <a:endParaRPr lang="en-US" dirty="0"/>
          </a:p>
          <a:p>
            <a:r>
              <a:rPr lang="en-US" dirty="0"/>
              <a:t>(Diptych)</a:t>
            </a:r>
          </a:p>
          <a:p>
            <a:r>
              <a:rPr lang="en-US" dirty="0"/>
              <a:t>2020</a:t>
            </a:r>
          </a:p>
          <a:p>
            <a:r>
              <a:rPr lang="en-US" dirty="0" smtClean="0"/>
              <a:t>Rs35,000</a:t>
            </a:r>
            <a:endParaRPr lang="en-US" dirty="0"/>
          </a:p>
        </p:txBody>
      </p:sp>
    </p:spTree>
    <p:extLst>
      <p:ext uri="{BB962C8B-B14F-4D97-AF65-F5344CB8AC3E}">
        <p14:creationId xmlns:p14="http://schemas.microsoft.com/office/powerpoint/2010/main" val="447779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3675" t="20853" r="22628" b="19178"/>
          <a:stretch/>
        </p:blipFill>
        <p:spPr>
          <a:xfrm>
            <a:off x="645713" y="177680"/>
            <a:ext cx="4433323" cy="6374582"/>
          </a:xfrm>
          <a:prstGeom prst="rect">
            <a:avLst/>
          </a:prstGeom>
        </p:spPr>
      </p:pic>
      <p:sp>
        <p:nvSpPr>
          <p:cNvPr id="3" name="Rectangle 2"/>
          <p:cNvSpPr/>
          <p:nvPr/>
        </p:nvSpPr>
        <p:spPr>
          <a:xfrm>
            <a:off x="5444508" y="588516"/>
            <a:ext cx="4392876" cy="2031325"/>
          </a:xfrm>
          <a:prstGeom prst="rect">
            <a:avLst/>
          </a:prstGeom>
        </p:spPr>
        <p:txBody>
          <a:bodyPr wrap="square">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14.8cm </a:t>
            </a:r>
            <a:r>
              <a:rPr lang="en-US" dirty="0"/>
              <a:t>x 10.5cm</a:t>
            </a:r>
          </a:p>
          <a:p>
            <a:r>
              <a:rPr lang="en-US" dirty="0"/>
              <a:t>2020</a:t>
            </a:r>
          </a:p>
          <a:p>
            <a:r>
              <a:rPr lang="en-US" dirty="0"/>
              <a:t>Rs20,000</a:t>
            </a:r>
          </a:p>
          <a:p>
            <a:endParaRPr lang="en-US" dirty="0"/>
          </a:p>
        </p:txBody>
      </p:sp>
    </p:spTree>
    <p:extLst>
      <p:ext uri="{BB962C8B-B14F-4D97-AF65-F5344CB8AC3E}">
        <p14:creationId xmlns:p14="http://schemas.microsoft.com/office/powerpoint/2010/main" val="33621967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0487" t="29131" r="11734" b="27899"/>
          <a:stretch/>
        </p:blipFill>
        <p:spPr>
          <a:xfrm>
            <a:off x="108340" y="879730"/>
            <a:ext cx="7510215" cy="5341996"/>
          </a:xfrm>
          <a:prstGeom prst="rect">
            <a:avLst/>
          </a:prstGeom>
        </p:spPr>
      </p:pic>
      <p:sp>
        <p:nvSpPr>
          <p:cNvPr id="3" name="Rectangle 2"/>
          <p:cNvSpPr/>
          <p:nvPr/>
        </p:nvSpPr>
        <p:spPr>
          <a:xfrm>
            <a:off x="7689338" y="1143223"/>
            <a:ext cx="4392876" cy="2031325"/>
          </a:xfrm>
          <a:prstGeom prst="rect">
            <a:avLst/>
          </a:prstGeom>
        </p:spPr>
        <p:txBody>
          <a:bodyPr wrap="square">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14.8cm </a:t>
            </a:r>
            <a:r>
              <a:rPr lang="en-US" dirty="0"/>
              <a:t>x 10.5cm</a:t>
            </a:r>
          </a:p>
          <a:p>
            <a:r>
              <a:rPr lang="en-US" dirty="0"/>
              <a:t>2020</a:t>
            </a:r>
          </a:p>
          <a:p>
            <a:r>
              <a:rPr lang="en-US" dirty="0"/>
              <a:t>Rs20,000</a:t>
            </a:r>
          </a:p>
          <a:p>
            <a:endParaRPr lang="en-US" dirty="0"/>
          </a:p>
        </p:txBody>
      </p:sp>
    </p:spTree>
    <p:extLst>
      <p:ext uri="{BB962C8B-B14F-4D97-AF65-F5344CB8AC3E}">
        <p14:creationId xmlns:p14="http://schemas.microsoft.com/office/powerpoint/2010/main" val="2942720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0584" t="20537" r="21733" b="16714"/>
          <a:stretch/>
        </p:blipFill>
        <p:spPr>
          <a:xfrm>
            <a:off x="407362" y="78307"/>
            <a:ext cx="4840688" cy="6779693"/>
          </a:xfrm>
          <a:prstGeom prst="rect">
            <a:avLst/>
          </a:prstGeom>
        </p:spPr>
      </p:pic>
      <p:sp>
        <p:nvSpPr>
          <p:cNvPr id="3" name="Rectangle 2"/>
          <p:cNvSpPr/>
          <p:nvPr/>
        </p:nvSpPr>
        <p:spPr>
          <a:xfrm>
            <a:off x="5444508" y="588516"/>
            <a:ext cx="4392876" cy="2031325"/>
          </a:xfrm>
          <a:prstGeom prst="rect">
            <a:avLst/>
          </a:prstGeom>
        </p:spPr>
        <p:txBody>
          <a:bodyPr wrap="square">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14.8cm </a:t>
            </a:r>
            <a:r>
              <a:rPr lang="en-US" dirty="0"/>
              <a:t>x 10.5cm</a:t>
            </a:r>
          </a:p>
          <a:p>
            <a:r>
              <a:rPr lang="en-US" dirty="0"/>
              <a:t>2020</a:t>
            </a:r>
          </a:p>
          <a:p>
            <a:r>
              <a:rPr lang="en-US" dirty="0"/>
              <a:t>Rs20,000</a:t>
            </a:r>
          </a:p>
          <a:p>
            <a:endParaRPr lang="en-US" dirty="0"/>
          </a:p>
        </p:txBody>
      </p:sp>
    </p:spTree>
    <p:extLst>
      <p:ext uri="{BB962C8B-B14F-4D97-AF65-F5344CB8AC3E}">
        <p14:creationId xmlns:p14="http://schemas.microsoft.com/office/powerpoint/2010/main" val="2843740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0853" b="18673"/>
          <a:stretch/>
        </p:blipFill>
        <p:spPr>
          <a:xfrm>
            <a:off x="73671" y="372695"/>
            <a:ext cx="7981553" cy="6214453"/>
          </a:xfrm>
          <a:prstGeom prst="rect">
            <a:avLst/>
          </a:prstGeom>
        </p:spPr>
      </p:pic>
      <p:sp>
        <p:nvSpPr>
          <p:cNvPr id="3" name="TextBox 2"/>
          <p:cNvSpPr txBox="1"/>
          <p:nvPr/>
        </p:nvSpPr>
        <p:spPr>
          <a:xfrm>
            <a:off x="8251268" y="1009739"/>
            <a:ext cx="3029221" cy="2308324"/>
          </a:xfrm>
          <a:prstGeom prst="rect">
            <a:avLst/>
          </a:prstGeom>
          <a:noFill/>
        </p:spPr>
        <p:txBody>
          <a:bodyPr wrap="square" rtlCol="0">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12.5 </a:t>
            </a:r>
            <a:r>
              <a:rPr lang="en-US" dirty="0"/>
              <a:t>x 18cm</a:t>
            </a:r>
          </a:p>
          <a:p>
            <a:r>
              <a:rPr lang="en-US" dirty="0"/>
              <a:t>2020</a:t>
            </a:r>
          </a:p>
          <a:p>
            <a:r>
              <a:rPr lang="en-US" dirty="0"/>
              <a:t>Rs20,000</a:t>
            </a:r>
          </a:p>
          <a:p>
            <a:endParaRPr lang="en-US" dirty="0"/>
          </a:p>
        </p:txBody>
      </p:sp>
    </p:spTree>
    <p:extLst>
      <p:ext uri="{BB962C8B-B14F-4D97-AF65-F5344CB8AC3E}">
        <p14:creationId xmlns:p14="http://schemas.microsoft.com/office/powerpoint/2010/main" val="3582933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8624" t="29637" r="12784" b="27709"/>
          <a:stretch/>
        </p:blipFill>
        <p:spPr>
          <a:xfrm>
            <a:off x="104004" y="1048742"/>
            <a:ext cx="7175639" cy="5014033"/>
          </a:xfrm>
          <a:prstGeom prst="rect">
            <a:avLst/>
          </a:prstGeom>
        </p:spPr>
      </p:pic>
      <p:sp>
        <p:nvSpPr>
          <p:cNvPr id="3" name="Rectangle 2"/>
          <p:cNvSpPr/>
          <p:nvPr/>
        </p:nvSpPr>
        <p:spPr>
          <a:xfrm>
            <a:off x="7442320" y="1216895"/>
            <a:ext cx="4392876" cy="2031325"/>
          </a:xfrm>
          <a:prstGeom prst="rect">
            <a:avLst/>
          </a:prstGeom>
        </p:spPr>
        <p:txBody>
          <a:bodyPr wrap="square">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14.8cm </a:t>
            </a:r>
            <a:r>
              <a:rPr lang="en-US" dirty="0"/>
              <a:t>x 10.5cm</a:t>
            </a:r>
          </a:p>
          <a:p>
            <a:r>
              <a:rPr lang="en-US" dirty="0"/>
              <a:t>2020</a:t>
            </a:r>
          </a:p>
          <a:p>
            <a:r>
              <a:rPr lang="en-US" dirty="0"/>
              <a:t>Rs20,000</a:t>
            </a:r>
          </a:p>
          <a:p>
            <a:endParaRPr lang="en-US" dirty="0"/>
          </a:p>
        </p:txBody>
      </p:sp>
    </p:spTree>
    <p:extLst>
      <p:ext uri="{BB962C8B-B14F-4D97-AF65-F5344CB8AC3E}">
        <p14:creationId xmlns:p14="http://schemas.microsoft.com/office/powerpoint/2010/main" val="38095328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4408" t="19020" r="23360" b="20442"/>
          <a:stretch/>
        </p:blipFill>
        <p:spPr>
          <a:xfrm>
            <a:off x="325023" y="47669"/>
            <a:ext cx="4619670" cy="6893526"/>
          </a:xfrm>
          <a:prstGeom prst="rect">
            <a:avLst/>
          </a:prstGeom>
        </p:spPr>
      </p:pic>
      <p:sp>
        <p:nvSpPr>
          <p:cNvPr id="3" name="Rectangle 2"/>
          <p:cNvSpPr/>
          <p:nvPr/>
        </p:nvSpPr>
        <p:spPr>
          <a:xfrm>
            <a:off x="5444508" y="588516"/>
            <a:ext cx="4392876" cy="2031325"/>
          </a:xfrm>
          <a:prstGeom prst="rect">
            <a:avLst/>
          </a:prstGeom>
        </p:spPr>
        <p:txBody>
          <a:bodyPr wrap="square">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14.8cm </a:t>
            </a:r>
            <a:r>
              <a:rPr lang="en-US" dirty="0"/>
              <a:t>x 10.5cm</a:t>
            </a:r>
          </a:p>
          <a:p>
            <a:r>
              <a:rPr lang="en-US" dirty="0"/>
              <a:t>2020</a:t>
            </a:r>
          </a:p>
          <a:p>
            <a:r>
              <a:rPr lang="en-US" dirty="0"/>
              <a:t>Rs20,000</a:t>
            </a:r>
          </a:p>
          <a:p>
            <a:endParaRPr lang="en-US" dirty="0"/>
          </a:p>
        </p:txBody>
      </p:sp>
    </p:spTree>
    <p:extLst>
      <p:ext uri="{BB962C8B-B14F-4D97-AF65-F5344CB8AC3E}">
        <p14:creationId xmlns:p14="http://schemas.microsoft.com/office/powerpoint/2010/main" val="1494836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8224" t="21043" r="24092" b="18862"/>
          <a:stretch/>
        </p:blipFill>
        <p:spPr>
          <a:xfrm>
            <a:off x="407363" y="62796"/>
            <a:ext cx="5066036" cy="6795204"/>
          </a:xfrm>
          <a:prstGeom prst="rect">
            <a:avLst/>
          </a:prstGeom>
        </p:spPr>
      </p:pic>
      <p:sp>
        <p:nvSpPr>
          <p:cNvPr id="3" name="Rectangle 2"/>
          <p:cNvSpPr/>
          <p:nvPr/>
        </p:nvSpPr>
        <p:spPr>
          <a:xfrm>
            <a:off x="5444508" y="588516"/>
            <a:ext cx="4392876" cy="2031325"/>
          </a:xfrm>
          <a:prstGeom prst="rect">
            <a:avLst/>
          </a:prstGeom>
        </p:spPr>
        <p:txBody>
          <a:bodyPr wrap="square">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14.8cm </a:t>
            </a:r>
            <a:r>
              <a:rPr lang="en-US" dirty="0"/>
              <a:t>x 10.5cm</a:t>
            </a:r>
          </a:p>
          <a:p>
            <a:r>
              <a:rPr lang="en-US" dirty="0"/>
              <a:t>2020</a:t>
            </a:r>
          </a:p>
          <a:p>
            <a:r>
              <a:rPr lang="en-US" dirty="0"/>
              <a:t>Rs20,000</a:t>
            </a:r>
          </a:p>
          <a:p>
            <a:endParaRPr lang="en-US" dirty="0"/>
          </a:p>
        </p:txBody>
      </p:sp>
    </p:spTree>
    <p:extLst>
      <p:ext uri="{BB962C8B-B14F-4D97-AF65-F5344CB8AC3E}">
        <p14:creationId xmlns:p14="http://schemas.microsoft.com/office/powerpoint/2010/main" val="30823707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1056" t="28941" r="13280" b="28278"/>
          <a:stretch/>
        </p:blipFill>
        <p:spPr>
          <a:xfrm>
            <a:off x="368359" y="728052"/>
            <a:ext cx="7197377" cy="5239383"/>
          </a:xfrm>
          <a:prstGeom prst="rect">
            <a:avLst/>
          </a:prstGeom>
        </p:spPr>
      </p:pic>
      <p:sp>
        <p:nvSpPr>
          <p:cNvPr id="3" name="Rectangle 2"/>
          <p:cNvSpPr/>
          <p:nvPr/>
        </p:nvSpPr>
        <p:spPr>
          <a:xfrm>
            <a:off x="7565736" y="1082552"/>
            <a:ext cx="4392876" cy="2031325"/>
          </a:xfrm>
          <a:prstGeom prst="rect">
            <a:avLst/>
          </a:prstGeom>
        </p:spPr>
        <p:txBody>
          <a:bodyPr wrap="square">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14.8cm </a:t>
            </a:r>
            <a:r>
              <a:rPr lang="en-US" dirty="0"/>
              <a:t>x 10.5cm</a:t>
            </a:r>
          </a:p>
          <a:p>
            <a:r>
              <a:rPr lang="en-US" dirty="0"/>
              <a:t>2020</a:t>
            </a:r>
          </a:p>
          <a:p>
            <a:r>
              <a:rPr lang="en-US" dirty="0"/>
              <a:t>Rs20,000</a:t>
            </a:r>
          </a:p>
          <a:p>
            <a:endParaRPr lang="en-US" dirty="0"/>
          </a:p>
        </p:txBody>
      </p:sp>
    </p:spTree>
    <p:extLst>
      <p:ext uri="{BB962C8B-B14F-4D97-AF65-F5344CB8AC3E}">
        <p14:creationId xmlns:p14="http://schemas.microsoft.com/office/powerpoint/2010/main" val="40358347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9428" t="28562" r="12712" b="28910"/>
          <a:stretch/>
        </p:blipFill>
        <p:spPr>
          <a:xfrm>
            <a:off x="268685" y="918732"/>
            <a:ext cx="7241529" cy="5092529"/>
          </a:xfrm>
          <a:prstGeom prst="rect">
            <a:avLst/>
          </a:prstGeom>
        </p:spPr>
      </p:pic>
      <p:sp>
        <p:nvSpPr>
          <p:cNvPr id="3" name="Rectangle 2"/>
          <p:cNvSpPr/>
          <p:nvPr/>
        </p:nvSpPr>
        <p:spPr>
          <a:xfrm>
            <a:off x="7576664" y="1390241"/>
            <a:ext cx="4392876" cy="2031325"/>
          </a:xfrm>
          <a:prstGeom prst="rect">
            <a:avLst/>
          </a:prstGeom>
        </p:spPr>
        <p:txBody>
          <a:bodyPr wrap="square">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14.8cm </a:t>
            </a:r>
            <a:r>
              <a:rPr lang="en-US" dirty="0"/>
              <a:t>x 10.5cm</a:t>
            </a:r>
          </a:p>
          <a:p>
            <a:r>
              <a:rPr lang="en-US" dirty="0"/>
              <a:t>2020</a:t>
            </a:r>
          </a:p>
          <a:p>
            <a:r>
              <a:rPr lang="en-US" dirty="0"/>
              <a:t>Rs20,000</a:t>
            </a:r>
          </a:p>
          <a:p>
            <a:endParaRPr lang="en-US" dirty="0"/>
          </a:p>
        </p:txBody>
      </p:sp>
    </p:spTree>
    <p:extLst>
      <p:ext uri="{BB962C8B-B14F-4D97-AF65-F5344CB8AC3E}">
        <p14:creationId xmlns:p14="http://schemas.microsoft.com/office/powerpoint/2010/main" val="34277868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7078" t="28942" r="11888" b="26319"/>
          <a:stretch/>
        </p:blipFill>
        <p:spPr>
          <a:xfrm>
            <a:off x="60669" y="554705"/>
            <a:ext cx="7376753" cy="5243717"/>
          </a:xfrm>
          <a:prstGeom prst="rect">
            <a:avLst/>
          </a:prstGeom>
        </p:spPr>
      </p:pic>
      <p:sp>
        <p:nvSpPr>
          <p:cNvPr id="3" name="Rectangle 2"/>
          <p:cNvSpPr/>
          <p:nvPr/>
        </p:nvSpPr>
        <p:spPr>
          <a:xfrm>
            <a:off x="7333979" y="939542"/>
            <a:ext cx="4392876" cy="2031325"/>
          </a:xfrm>
          <a:prstGeom prst="rect">
            <a:avLst/>
          </a:prstGeom>
        </p:spPr>
        <p:txBody>
          <a:bodyPr wrap="square">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14.8cm </a:t>
            </a:r>
            <a:r>
              <a:rPr lang="en-US" dirty="0"/>
              <a:t>x 10.5cm</a:t>
            </a:r>
            <a:endParaRPr lang="en-US" b="1" dirty="0"/>
          </a:p>
          <a:p>
            <a:r>
              <a:rPr lang="en-US" dirty="0"/>
              <a:t>2020</a:t>
            </a:r>
          </a:p>
          <a:p>
            <a:r>
              <a:rPr lang="en-US" dirty="0"/>
              <a:t>Rs20,000</a:t>
            </a:r>
          </a:p>
          <a:p>
            <a:endParaRPr lang="en-US" dirty="0"/>
          </a:p>
        </p:txBody>
      </p:sp>
    </p:spTree>
    <p:extLst>
      <p:ext uri="{BB962C8B-B14F-4D97-AF65-F5344CB8AC3E}">
        <p14:creationId xmlns:p14="http://schemas.microsoft.com/office/powerpoint/2010/main" val="36284699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2285" t="29763" r="13029" b="28783"/>
          <a:stretch/>
        </p:blipFill>
        <p:spPr>
          <a:xfrm>
            <a:off x="195013" y="784390"/>
            <a:ext cx="7089851" cy="5066388"/>
          </a:xfrm>
          <a:prstGeom prst="rect">
            <a:avLst/>
          </a:prstGeom>
        </p:spPr>
      </p:pic>
      <p:sp>
        <p:nvSpPr>
          <p:cNvPr id="3" name="Rectangle 2"/>
          <p:cNvSpPr/>
          <p:nvPr/>
        </p:nvSpPr>
        <p:spPr>
          <a:xfrm>
            <a:off x="7346980" y="1112888"/>
            <a:ext cx="4392876" cy="2031325"/>
          </a:xfrm>
          <a:prstGeom prst="rect">
            <a:avLst/>
          </a:prstGeom>
        </p:spPr>
        <p:txBody>
          <a:bodyPr wrap="square">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14.8cm </a:t>
            </a:r>
            <a:r>
              <a:rPr lang="en-US" dirty="0"/>
              <a:t>x 10.5cm</a:t>
            </a:r>
          </a:p>
          <a:p>
            <a:r>
              <a:rPr lang="en-US" dirty="0"/>
              <a:t>2020</a:t>
            </a:r>
          </a:p>
          <a:p>
            <a:r>
              <a:rPr lang="en-US" dirty="0"/>
              <a:t>Rs20,000</a:t>
            </a:r>
          </a:p>
          <a:p>
            <a:endParaRPr lang="en-US" dirty="0"/>
          </a:p>
        </p:txBody>
      </p:sp>
    </p:spTree>
    <p:extLst>
      <p:ext uri="{BB962C8B-B14F-4D97-AF65-F5344CB8AC3E}">
        <p14:creationId xmlns:p14="http://schemas.microsoft.com/office/powerpoint/2010/main" val="35363294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3187" t="17630" r="25313" b="24865"/>
          <a:stretch/>
        </p:blipFill>
        <p:spPr>
          <a:xfrm>
            <a:off x="199347" y="229684"/>
            <a:ext cx="4502661" cy="6473020"/>
          </a:xfrm>
          <a:prstGeom prst="rect">
            <a:avLst/>
          </a:prstGeom>
        </p:spPr>
      </p:pic>
      <p:sp>
        <p:nvSpPr>
          <p:cNvPr id="3" name="Rectangle 2"/>
          <p:cNvSpPr/>
          <p:nvPr/>
        </p:nvSpPr>
        <p:spPr>
          <a:xfrm>
            <a:off x="5444508" y="588516"/>
            <a:ext cx="4392876" cy="2031325"/>
          </a:xfrm>
          <a:prstGeom prst="rect">
            <a:avLst/>
          </a:prstGeom>
        </p:spPr>
        <p:txBody>
          <a:bodyPr wrap="square">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14.8cm </a:t>
            </a:r>
            <a:r>
              <a:rPr lang="en-US" dirty="0"/>
              <a:t>x 10.5cm</a:t>
            </a:r>
          </a:p>
          <a:p>
            <a:r>
              <a:rPr lang="en-US" dirty="0"/>
              <a:t>2020</a:t>
            </a:r>
          </a:p>
          <a:p>
            <a:r>
              <a:rPr lang="en-US" dirty="0"/>
              <a:t>Rs20,000</a:t>
            </a:r>
          </a:p>
          <a:p>
            <a:endParaRPr lang="en-US" dirty="0"/>
          </a:p>
        </p:txBody>
      </p:sp>
    </p:spTree>
    <p:extLst>
      <p:ext uri="{BB962C8B-B14F-4D97-AF65-F5344CB8AC3E}">
        <p14:creationId xmlns:p14="http://schemas.microsoft.com/office/powerpoint/2010/main" val="3811173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9601" t="28120" r="11564" b="26762"/>
          <a:stretch/>
        </p:blipFill>
        <p:spPr>
          <a:xfrm>
            <a:off x="251351" y="628379"/>
            <a:ext cx="7663437" cy="5646746"/>
          </a:xfrm>
          <a:prstGeom prst="rect">
            <a:avLst/>
          </a:prstGeom>
        </p:spPr>
      </p:pic>
      <p:sp>
        <p:nvSpPr>
          <p:cNvPr id="3" name="TextBox 2"/>
          <p:cNvSpPr txBox="1"/>
          <p:nvPr/>
        </p:nvSpPr>
        <p:spPr>
          <a:xfrm>
            <a:off x="8251268" y="1009739"/>
            <a:ext cx="3029221" cy="2308324"/>
          </a:xfrm>
          <a:prstGeom prst="rect">
            <a:avLst/>
          </a:prstGeom>
          <a:noFill/>
        </p:spPr>
        <p:txBody>
          <a:bodyPr wrap="square" rtlCol="0">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14.8cm </a:t>
            </a:r>
            <a:r>
              <a:rPr lang="en-US" dirty="0"/>
              <a:t>x 10.5cm</a:t>
            </a:r>
          </a:p>
          <a:p>
            <a:r>
              <a:rPr lang="en-US" dirty="0"/>
              <a:t>2020</a:t>
            </a:r>
          </a:p>
          <a:p>
            <a:r>
              <a:rPr lang="en-US" dirty="0"/>
              <a:t>Rs20,000</a:t>
            </a:r>
          </a:p>
          <a:p>
            <a:endParaRPr lang="en-US" dirty="0"/>
          </a:p>
        </p:txBody>
      </p:sp>
    </p:spTree>
    <p:extLst>
      <p:ext uri="{BB962C8B-B14F-4D97-AF65-F5344CB8AC3E}">
        <p14:creationId xmlns:p14="http://schemas.microsoft.com/office/powerpoint/2010/main" val="23510842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1552" t="30079" r="12214" b="29100"/>
          <a:stretch/>
        </p:blipFill>
        <p:spPr>
          <a:xfrm>
            <a:off x="43336" y="559040"/>
            <a:ext cx="7976684" cy="5499402"/>
          </a:xfrm>
          <a:prstGeom prst="rect">
            <a:avLst/>
          </a:prstGeom>
        </p:spPr>
      </p:pic>
      <p:sp>
        <p:nvSpPr>
          <p:cNvPr id="3" name="Rectangle 2"/>
          <p:cNvSpPr/>
          <p:nvPr/>
        </p:nvSpPr>
        <p:spPr>
          <a:xfrm>
            <a:off x="8020020" y="909206"/>
            <a:ext cx="4392876" cy="2031325"/>
          </a:xfrm>
          <a:prstGeom prst="rect">
            <a:avLst/>
          </a:prstGeom>
        </p:spPr>
        <p:txBody>
          <a:bodyPr wrap="square">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14.8cm </a:t>
            </a:r>
            <a:r>
              <a:rPr lang="en-US" dirty="0"/>
              <a:t>x 10.5cm</a:t>
            </a:r>
          </a:p>
          <a:p>
            <a:r>
              <a:rPr lang="en-US" dirty="0"/>
              <a:t>2020</a:t>
            </a:r>
          </a:p>
          <a:p>
            <a:r>
              <a:rPr lang="en-US" dirty="0"/>
              <a:t>Rs20,000</a:t>
            </a:r>
          </a:p>
          <a:p>
            <a:endParaRPr lang="en-US" dirty="0"/>
          </a:p>
        </p:txBody>
      </p:sp>
    </p:spTree>
    <p:extLst>
      <p:ext uri="{BB962C8B-B14F-4D97-AF65-F5344CB8AC3E}">
        <p14:creationId xmlns:p14="http://schemas.microsoft.com/office/powerpoint/2010/main" val="2327996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8199" b="20569"/>
          <a:stretch/>
        </p:blipFill>
        <p:spPr>
          <a:xfrm>
            <a:off x="0" y="156010"/>
            <a:ext cx="8251268" cy="6505012"/>
          </a:xfrm>
          <a:prstGeom prst="rect">
            <a:avLst/>
          </a:prstGeom>
        </p:spPr>
      </p:pic>
      <p:sp>
        <p:nvSpPr>
          <p:cNvPr id="3" name="TextBox 2"/>
          <p:cNvSpPr txBox="1"/>
          <p:nvPr/>
        </p:nvSpPr>
        <p:spPr>
          <a:xfrm>
            <a:off x="8251268" y="1009739"/>
            <a:ext cx="3029221" cy="2308324"/>
          </a:xfrm>
          <a:prstGeom prst="rect">
            <a:avLst/>
          </a:prstGeom>
          <a:noFill/>
        </p:spPr>
        <p:txBody>
          <a:bodyPr wrap="square" rtlCol="0">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12.5 </a:t>
            </a:r>
            <a:r>
              <a:rPr lang="en-US" dirty="0"/>
              <a:t>x 18cm</a:t>
            </a:r>
          </a:p>
          <a:p>
            <a:r>
              <a:rPr lang="en-US" dirty="0"/>
              <a:t>2020</a:t>
            </a:r>
          </a:p>
          <a:p>
            <a:r>
              <a:rPr lang="en-US" dirty="0"/>
              <a:t>Rs20,000</a:t>
            </a:r>
          </a:p>
          <a:p>
            <a:endParaRPr lang="en-US" dirty="0"/>
          </a:p>
        </p:txBody>
      </p:sp>
    </p:spTree>
    <p:extLst>
      <p:ext uri="{BB962C8B-B14F-4D97-AF65-F5344CB8AC3E}">
        <p14:creationId xmlns:p14="http://schemas.microsoft.com/office/powerpoint/2010/main" val="22139794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1951" t="10174" r="13768" b="11659"/>
          <a:stretch/>
        </p:blipFill>
        <p:spPr>
          <a:xfrm>
            <a:off x="208014" y="164679"/>
            <a:ext cx="4862355" cy="6587878"/>
          </a:xfrm>
          <a:prstGeom prst="rect">
            <a:avLst/>
          </a:prstGeom>
        </p:spPr>
      </p:pic>
      <p:sp>
        <p:nvSpPr>
          <p:cNvPr id="3" name="Rectangle 2"/>
          <p:cNvSpPr/>
          <p:nvPr/>
        </p:nvSpPr>
        <p:spPr>
          <a:xfrm>
            <a:off x="5388171" y="285338"/>
            <a:ext cx="6096000" cy="2031325"/>
          </a:xfrm>
          <a:prstGeom prst="rect">
            <a:avLst/>
          </a:prstGeom>
        </p:spPr>
        <p:txBody>
          <a:bodyPr>
            <a:spAutoFit/>
          </a:bodyPr>
          <a:lstStyle/>
          <a:p>
            <a:r>
              <a:rPr lang="en-US" dirty="0"/>
              <a:t>Jennifer Rae Forsyth and </a:t>
            </a:r>
            <a:r>
              <a:rPr lang="en-US" dirty="0" err="1"/>
              <a:t>Shireen</a:t>
            </a:r>
            <a:r>
              <a:rPr lang="en-US" dirty="0"/>
              <a:t> </a:t>
            </a:r>
            <a:r>
              <a:rPr lang="en-US" dirty="0" err="1" smtClean="0"/>
              <a:t>Ikramullah</a:t>
            </a:r>
            <a:r>
              <a:rPr lang="en-US" dirty="0" smtClean="0"/>
              <a:t> khan </a:t>
            </a:r>
            <a:endParaRPr lang="en-US" dirty="0"/>
          </a:p>
          <a:p>
            <a:r>
              <a:rPr lang="en-US" dirty="0"/>
              <a:t>Mix media on </a:t>
            </a:r>
            <a:r>
              <a:rPr lang="en-US" dirty="0" err="1"/>
              <a:t>watercolour</a:t>
            </a:r>
            <a:r>
              <a:rPr lang="en-US" dirty="0"/>
              <a:t> paper</a:t>
            </a:r>
          </a:p>
          <a:p>
            <a:r>
              <a:rPr lang="en-US" dirty="0" smtClean="0"/>
              <a:t>(</a:t>
            </a:r>
            <a:r>
              <a:rPr lang="en-US" dirty="0"/>
              <a:t>Diptych</a:t>
            </a:r>
            <a:r>
              <a:rPr lang="en-US" dirty="0" smtClean="0"/>
              <a:t>)</a:t>
            </a:r>
          </a:p>
          <a:p>
            <a:r>
              <a:rPr lang="en-US" dirty="0"/>
              <a:t>14.8cm x </a:t>
            </a:r>
            <a:r>
              <a:rPr lang="en-US" dirty="0" smtClean="0"/>
              <a:t>10.5cm each</a:t>
            </a:r>
            <a:endParaRPr lang="en-US" dirty="0"/>
          </a:p>
          <a:p>
            <a:r>
              <a:rPr lang="en-US" dirty="0"/>
              <a:t>2020</a:t>
            </a:r>
          </a:p>
          <a:p>
            <a:r>
              <a:rPr lang="en-US" dirty="0" smtClean="0"/>
              <a:t>Rs35,000</a:t>
            </a:r>
            <a:endParaRPr lang="en-US" dirty="0"/>
          </a:p>
          <a:p>
            <a:endParaRPr lang="en-US" dirty="0"/>
          </a:p>
        </p:txBody>
      </p:sp>
    </p:spTree>
    <p:extLst>
      <p:ext uri="{BB962C8B-B14F-4D97-AF65-F5344CB8AC3E}">
        <p14:creationId xmlns:p14="http://schemas.microsoft.com/office/powerpoint/2010/main" val="27892911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0909" t="20790" r="22547" b="21138"/>
          <a:stretch/>
        </p:blipFill>
        <p:spPr>
          <a:xfrm>
            <a:off x="-1" y="39003"/>
            <a:ext cx="4801319" cy="6348795"/>
          </a:xfrm>
          <a:prstGeom prst="rect">
            <a:avLst/>
          </a:prstGeom>
        </p:spPr>
      </p:pic>
      <p:sp>
        <p:nvSpPr>
          <p:cNvPr id="3" name="Rectangle 2"/>
          <p:cNvSpPr/>
          <p:nvPr/>
        </p:nvSpPr>
        <p:spPr>
          <a:xfrm>
            <a:off x="5444508" y="588516"/>
            <a:ext cx="4392876" cy="2031325"/>
          </a:xfrm>
          <a:prstGeom prst="rect">
            <a:avLst/>
          </a:prstGeom>
        </p:spPr>
        <p:txBody>
          <a:bodyPr wrap="square">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14.8cm </a:t>
            </a:r>
            <a:r>
              <a:rPr lang="en-US" dirty="0"/>
              <a:t>x 10.5cm</a:t>
            </a:r>
          </a:p>
          <a:p>
            <a:r>
              <a:rPr lang="en-US" dirty="0"/>
              <a:t>2020</a:t>
            </a:r>
          </a:p>
          <a:p>
            <a:r>
              <a:rPr lang="en-US" dirty="0"/>
              <a:t>Rs20,000</a:t>
            </a:r>
          </a:p>
          <a:p>
            <a:endParaRPr lang="en-US" dirty="0"/>
          </a:p>
        </p:txBody>
      </p:sp>
    </p:spTree>
    <p:extLst>
      <p:ext uri="{BB962C8B-B14F-4D97-AF65-F5344CB8AC3E}">
        <p14:creationId xmlns:p14="http://schemas.microsoft.com/office/powerpoint/2010/main" val="2477650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3585" t="21359" r="23044" b="19684"/>
          <a:stretch/>
        </p:blipFill>
        <p:spPr>
          <a:xfrm>
            <a:off x="264352" y="99672"/>
            <a:ext cx="4689009" cy="6668973"/>
          </a:xfrm>
          <a:prstGeom prst="rect">
            <a:avLst/>
          </a:prstGeom>
        </p:spPr>
      </p:pic>
      <p:sp>
        <p:nvSpPr>
          <p:cNvPr id="3" name="Rectangle 2"/>
          <p:cNvSpPr/>
          <p:nvPr/>
        </p:nvSpPr>
        <p:spPr>
          <a:xfrm>
            <a:off x="5444508" y="588516"/>
            <a:ext cx="4392876" cy="2031325"/>
          </a:xfrm>
          <a:prstGeom prst="rect">
            <a:avLst/>
          </a:prstGeom>
        </p:spPr>
        <p:txBody>
          <a:bodyPr wrap="square">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14.8cm </a:t>
            </a:r>
            <a:r>
              <a:rPr lang="en-US" dirty="0"/>
              <a:t>x 10.5cm</a:t>
            </a:r>
          </a:p>
          <a:p>
            <a:r>
              <a:rPr lang="en-US" dirty="0"/>
              <a:t>2020</a:t>
            </a:r>
          </a:p>
          <a:p>
            <a:r>
              <a:rPr lang="en-US" dirty="0"/>
              <a:t>Rs20,000</a:t>
            </a:r>
          </a:p>
          <a:p>
            <a:endParaRPr lang="en-US" dirty="0"/>
          </a:p>
        </p:txBody>
      </p:sp>
    </p:spTree>
    <p:extLst>
      <p:ext uri="{BB962C8B-B14F-4D97-AF65-F5344CB8AC3E}">
        <p14:creationId xmlns:p14="http://schemas.microsoft.com/office/powerpoint/2010/main" val="29998896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3919" t="20853" r="23117" b="20411"/>
          <a:stretch/>
        </p:blipFill>
        <p:spPr>
          <a:xfrm>
            <a:off x="47670" y="65005"/>
            <a:ext cx="4676008" cy="6676419"/>
          </a:xfrm>
          <a:prstGeom prst="rect">
            <a:avLst/>
          </a:prstGeom>
        </p:spPr>
      </p:pic>
      <p:sp>
        <p:nvSpPr>
          <p:cNvPr id="3" name="Rectangle 2"/>
          <p:cNvSpPr/>
          <p:nvPr/>
        </p:nvSpPr>
        <p:spPr>
          <a:xfrm>
            <a:off x="5444508" y="588516"/>
            <a:ext cx="4392876" cy="2031325"/>
          </a:xfrm>
          <a:prstGeom prst="rect">
            <a:avLst/>
          </a:prstGeom>
        </p:spPr>
        <p:txBody>
          <a:bodyPr wrap="square">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14.8cm </a:t>
            </a:r>
            <a:r>
              <a:rPr lang="en-US" dirty="0"/>
              <a:t>x 10.5cm</a:t>
            </a:r>
          </a:p>
          <a:p>
            <a:r>
              <a:rPr lang="en-US" dirty="0"/>
              <a:t>2020</a:t>
            </a:r>
          </a:p>
          <a:p>
            <a:r>
              <a:rPr lang="en-US" dirty="0"/>
              <a:t>Rs20,000</a:t>
            </a:r>
          </a:p>
          <a:p>
            <a:endParaRPr lang="en-US" dirty="0"/>
          </a:p>
        </p:txBody>
      </p:sp>
    </p:spTree>
    <p:extLst>
      <p:ext uri="{BB962C8B-B14F-4D97-AF65-F5344CB8AC3E}">
        <p14:creationId xmlns:p14="http://schemas.microsoft.com/office/powerpoint/2010/main" val="20911044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0032" r="825" b="20821"/>
          <a:stretch/>
        </p:blipFill>
        <p:spPr>
          <a:xfrm>
            <a:off x="247018" y="403028"/>
            <a:ext cx="7371538" cy="5660183"/>
          </a:xfrm>
          <a:prstGeom prst="rect">
            <a:avLst/>
          </a:prstGeom>
        </p:spPr>
      </p:pic>
      <p:sp>
        <p:nvSpPr>
          <p:cNvPr id="3" name="TextBox 2"/>
          <p:cNvSpPr txBox="1"/>
          <p:nvPr/>
        </p:nvSpPr>
        <p:spPr>
          <a:xfrm>
            <a:off x="8251268" y="1009739"/>
            <a:ext cx="3029221" cy="2308324"/>
          </a:xfrm>
          <a:prstGeom prst="rect">
            <a:avLst/>
          </a:prstGeom>
          <a:noFill/>
        </p:spPr>
        <p:txBody>
          <a:bodyPr wrap="square" rtlCol="0">
            <a:spAutoFit/>
          </a:bodyPr>
          <a:lstStyle/>
          <a:p>
            <a:r>
              <a:rPr lang="en-US" dirty="0"/>
              <a:t>Jennifer Rae Forsyth and </a:t>
            </a:r>
            <a:r>
              <a:rPr lang="en-US" dirty="0" err="1"/>
              <a:t>Shireen</a:t>
            </a:r>
            <a:r>
              <a:rPr lang="en-US" dirty="0"/>
              <a:t> </a:t>
            </a:r>
            <a:r>
              <a:rPr lang="en-US" dirty="0" err="1"/>
              <a:t>Ikramullah</a:t>
            </a:r>
            <a:r>
              <a:rPr lang="en-US" dirty="0"/>
              <a:t> </a:t>
            </a:r>
            <a:r>
              <a:rPr lang="en-US" dirty="0" smtClean="0"/>
              <a:t>khan</a:t>
            </a:r>
            <a:endParaRPr lang="en-US" dirty="0"/>
          </a:p>
          <a:p>
            <a:r>
              <a:rPr lang="en-US" dirty="0"/>
              <a:t>Mix media on </a:t>
            </a:r>
            <a:r>
              <a:rPr lang="en-US" dirty="0" err="1"/>
              <a:t>watercolour</a:t>
            </a:r>
            <a:r>
              <a:rPr lang="en-US" dirty="0"/>
              <a:t> paper</a:t>
            </a:r>
          </a:p>
          <a:p>
            <a:r>
              <a:rPr lang="en-US" dirty="0" smtClean="0"/>
              <a:t>(</a:t>
            </a:r>
            <a:r>
              <a:rPr lang="en-US" dirty="0"/>
              <a:t>Diptych</a:t>
            </a:r>
            <a:r>
              <a:rPr lang="en-US" dirty="0" smtClean="0"/>
              <a:t>)</a:t>
            </a:r>
          </a:p>
          <a:p>
            <a:r>
              <a:rPr lang="en-US" dirty="0"/>
              <a:t>14.8cm x </a:t>
            </a:r>
            <a:r>
              <a:rPr lang="en-US" dirty="0" smtClean="0"/>
              <a:t>10.5cm (each)</a:t>
            </a:r>
            <a:endParaRPr lang="en-US" dirty="0"/>
          </a:p>
          <a:p>
            <a:r>
              <a:rPr lang="en-US" dirty="0"/>
              <a:t>2020</a:t>
            </a:r>
          </a:p>
          <a:p>
            <a:r>
              <a:rPr lang="en-US" dirty="0" err="1" smtClean="0"/>
              <a:t>Rs</a:t>
            </a:r>
            <a:r>
              <a:rPr lang="en-US" dirty="0" smtClean="0"/>
              <a:t> 35,000</a:t>
            </a:r>
            <a:endParaRPr lang="en-US" dirty="0"/>
          </a:p>
        </p:txBody>
      </p:sp>
    </p:spTree>
    <p:extLst>
      <p:ext uri="{BB962C8B-B14F-4D97-AF65-F5344CB8AC3E}">
        <p14:creationId xmlns:p14="http://schemas.microsoft.com/office/powerpoint/2010/main" val="3093853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4834" b="22906"/>
          <a:stretch/>
        </p:blipFill>
        <p:spPr>
          <a:xfrm>
            <a:off x="0" y="563374"/>
            <a:ext cx="7999469" cy="5382328"/>
          </a:xfrm>
          <a:prstGeom prst="rect">
            <a:avLst/>
          </a:prstGeom>
        </p:spPr>
      </p:pic>
      <p:sp>
        <p:nvSpPr>
          <p:cNvPr id="3" name="TextBox 2"/>
          <p:cNvSpPr txBox="1"/>
          <p:nvPr/>
        </p:nvSpPr>
        <p:spPr>
          <a:xfrm>
            <a:off x="8251268" y="1009739"/>
            <a:ext cx="3029221" cy="2308324"/>
          </a:xfrm>
          <a:prstGeom prst="rect">
            <a:avLst/>
          </a:prstGeom>
          <a:noFill/>
        </p:spPr>
        <p:txBody>
          <a:bodyPr wrap="square" rtlCol="0">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12.5 </a:t>
            </a:r>
            <a:r>
              <a:rPr lang="en-US" dirty="0"/>
              <a:t>x 18cm</a:t>
            </a:r>
          </a:p>
          <a:p>
            <a:r>
              <a:rPr lang="en-US" dirty="0"/>
              <a:t>2020</a:t>
            </a:r>
          </a:p>
          <a:p>
            <a:r>
              <a:rPr lang="en-US" dirty="0"/>
              <a:t>Rs20,000</a:t>
            </a:r>
          </a:p>
          <a:p>
            <a:endParaRPr lang="en-US" dirty="0"/>
          </a:p>
        </p:txBody>
      </p:sp>
    </p:spTree>
    <p:extLst>
      <p:ext uri="{BB962C8B-B14F-4D97-AF65-F5344CB8AC3E}">
        <p14:creationId xmlns:p14="http://schemas.microsoft.com/office/powerpoint/2010/main" val="2469738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393" t="23697" r="1384" b="22148"/>
          <a:stretch/>
        </p:blipFill>
        <p:spPr>
          <a:xfrm>
            <a:off x="117008" y="528705"/>
            <a:ext cx="7787568" cy="5762709"/>
          </a:xfrm>
          <a:prstGeom prst="rect">
            <a:avLst/>
          </a:prstGeom>
        </p:spPr>
      </p:pic>
      <p:sp>
        <p:nvSpPr>
          <p:cNvPr id="3" name="TextBox 2"/>
          <p:cNvSpPr txBox="1"/>
          <p:nvPr/>
        </p:nvSpPr>
        <p:spPr>
          <a:xfrm>
            <a:off x="8251268" y="1009739"/>
            <a:ext cx="3029221" cy="2308324"/>
          </a:xfrm>
          <a:prstGeom prst="rect">
            <a:avLst/>
          </a:prstGeom>
          <a:noFill/>
        </p:spPr>
        <p:txBody>
          <a:bodyPr wrap="square" rtlCol="0">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12.5 </a:t>
            </a:r>
            <a:r>
              <a:rPr lang="en-US" dirty="0"/>
              <a:t>x 18cm</a:t>
            </a:r>
          </a:p>
          <a:p>
            <a:r>
              <a:rPr lang="en-US" dirty="0"/>
              <a:t>2020</a:t>
            </a:r>
          </a:p>
          <a:p>
            <a:r>
              <a:rPr lang="en-US" dirty="0"/>
              <a:t>Rs20,000</a:t>
            </a:r>
          </a:p>
          <a:p>
            <a:endParaRPr lang="en-US" dirty="0"/>
          </a:p>
        </p:txBody>
      </p:sp>
    </p:spTree>
    <p:extLst>
      <p:ext uri="{BB962C8B-B14F-4D97-AF65-F5344CB8AC3E}">
        <p14:creationId xmlns:p14="http://schemas.microsoft.com/office/powerpoint/2010/main" val="448002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2813" r="7259" b="24676"/>
          <a:stretch/>
        </p:blipFill>
        <p:spPr>
          <a:xfrm>
            <a:off x="43786" y="541705"/>
            <a:ext cx="7472284" cy="5447398"/>
          </a:xfrm>
          <a:prstGeom prst="rect">
            <a:avLst/>
          </a:prstGeom>
        </p:spPr>
      </p:pic>
      <p:sp>
        <p:nvSpPr>
          <p:cNvPr id="3" name="Rectangle 2"/>
          <p:cNvSpPr/>
          <p:nvPr/>
        </p:nvSpPr>
        <p:spPr>
          <a:xfrm>
            <a:off x="7516070" y="970055"/>
            <a:ext cx="4466470" cy="1754326"/>
          </a:xfrm>
          <a:prstGeom prst="rect">
            <a:avLst/>
          </a:prstGeom>
        </p:spPr>
        <p:txBody>
          <a:bodyPr wrap="square">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12.5 </a:t>
            </a:r>
            <a:r>
              <a:rPr lang="en-US" dirty="0"/>
              <a:t>x 18cm</a:t>
            </a:r>
          </a:p>
          <a:p>
            <a:r>
              <a:rPr lang="en-US" dirty="0"/>
              <a:t>2020</a:t>
            </a:r>
          </a:p>
          <a:p>
            <a:r>
              <a:rPr lang="en-US" dirty="0" smtClean="0"/>
              <a:t>Rs20,000</a:t>
            </a:r>
            <a:endParaRPr lang="en-US" dirty="0"/>
          </a:p>
        </p:txBody>
      </p:sp>
    </p:spTree>
    <p:extLst>
      <p:ext uri="{BB962C8B-B14F-4D97-AF65-F5344CB8AC3E}">
        <p14:creationId xmlns:p14="http://schemas.microsoft.com/office/powerpoint/2010/main" val="281039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3761" r="5950" b="24423"/>
          <a:stretch/>
        </p:blipFill>
        <p:spPr>
          <a:xfrm>
            <a:off x="0" y="580710"/>
            <a:ext cx="7813570" cy="5542498"/>
          </a:xfrm>
          <a:prstGeom prst="rect">
            <a:avLst/>
          </a:prstGeom>
        </p:spPr>
      </p:pic>
      <p:sp>
        <p:nvSpPr>
          <p:cNvPr id="3" name="TextBox 2"/>
          <p:cNvSpPr txBox="1"/>
          <p:nvPr/>
        </p:nvSpPr>
        <p:spPr>
          <a:xfrm>
            <a:off x="8251268" y="1009739"/>
            <a:ext cx="3029221" cy="2031325"/>
          </a:xfrm>
          <a:prstGeom prst="rect">
            <a:avLst/>
          </a:prstGeom>
          <a:noFill/>
        </p:spPr>
        <p:txBody>
          <a:bodyPr wrap="square" rtlCol="0">
            <a:spAutoFit/>
          </a:bodyPr>
          <a:lstStyle/>
          <a:p>
            <a:r>
              <a:rPr lang="en-US" dirty="0"/>
              <a:t>Jennifer Rae Forsyth and </a:t>
            </a:r>
            <a:r>
              <a:rPr lang="en-US" dirty="0" err="1"/>
              <a:t>Shireen</a:t>
            </a:r>
            <a:r>
              <a:rPr lang="en-US" dirty="0"/>
              <a:t> </a:t>
            </a:r>
            <a:r>
              <a:rPr lang="en-US" dirty="0" err="1"/>
              <a:t>Ikramullah</a:t>
            </a:r>
            <a:r>
              <a:rPr lang="en-US" dirty="0"/>
              <a:t> Khan</a:t>
            </a:r>
          </a:p>
          <a:p>
            <a:r>
              <a:rPr lang="en-US" dirty="0"/>
              <a:t>Mix media on </a:t>
            </a:r>
            <a:r>
              <a:rPr lang="en-US" dirty="0" err="1"/>
              <a:t>watercolour</a:t>
            </a:r>
            <a:r>
              <a:rPr lang="en-US" dirty="0"/>
              <a:t> paper</a:t>
            </a:r>
          </a:p>
          <a:p>
            <a:r>
              <a:rPr lang="en-US" dirty="0" smtClean="0"/>
              <a:t>12.5 </a:t>
            </a:r>
            <a:r>
              <a:rPr lang="en-US" dirty="0"/>
              <a:t>x 18cm</a:t>
            </a:r>
          </a:p>
          <a:p>
            <a:r>
              <a:rPr lang="en-US" dirty="0"/>
              <a:t>2020</a:t>
            </a:r>
          </a:p>
          <a:p>
            <a:r>
              <a:rPr lang="en-US" dirty="0" smtClean="0"/>
              <a:t>Rs20,000</a:t>
            </a:r>
            <a:endParaRPr lang="en-US" dirty="0"/>
          </a:p>
        </p:txBody>
      </p:sp>
    </p:spTree>
    <p:extLst>
      <p:ext uri="{BB962C8B-B14F-4D97-AF65-F5344CB8AC3E}">
        <p14:creationId xmlns:p14="http://schemas.microsoft.com/office/powerpoint/2010/main" val="31653774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1471</Words>
  <Application>Microsoft Office PowerPoint</Application>
  <PresentationFormat>Widescreen</PresentationFormat>
  <Paragraphs>270</Paragraphs>
  <Slides>54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24</cp:revision>
  <dcterms:created xsi:type="dcterms:W3CDTF">2022-10-19T15:05:52Z</dcterms:created>
  <dcterms:modified xsi:type="dcterms:W3CDTF">2022-10-26T15:59:16Z</dcterms:modified>
</cp:coreProperties>
</file>