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9" r:id="rId4"/>
    <p:sldId id="257" r:id="rId5"/>
    <p:sldId id="258" r:id="rId6"/>
    <p:sldId id="268" r:id="rId7"/>
    <p:sldId id="266" r:id="rId8"/>
    <p:sldId id="267" r:id="rId9"/>
    <p:sldId id="260" r:id="rId10"/>
    <p:sldId id="270" r:id="rId11"/>
    <p:sldId id="269" r:id="rId12"/>
    <p:sldId id="261" r:id="rId13"/>
    <p:sldId id="263" r:id="rId14"/>
    <p:sldId id="262" r:id="rId15"/>
    <p:sldId id="271" r:id="rId16"/>
    <p:sldId id="264"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7" autoAdjust="0"/>
    <p:restoredTop sz="94441" autoAdjust="0"/>
  </p:normalViewPr>
  <p:slideViewPr>
    <p:cSldViewPr snapToGrid="0">
      <p:cViewPr varScale="1">
        <p:scale>
          <a:sx n="92" d="100"/>
          <a:sy n="92" d="100"/>
        </p:scale>
        <p:origin x="59" y="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E2AAA1-DB1B-43CA-9D16-4F3CDB4D7B5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867678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E2AAA1-DB1B-43CA-9D16-4F3CDB4D7B5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337465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E2AAA1-DB1B-43CA-9D16-4F3CDB4D7B5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225174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E2AAA1-DB1B-43CA-9D16-4F3CDB4D7B5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376795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E2AAA1-DB1B-43CA-9D16-4F3CDB4D7B5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30580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E2AAA1-DB1B-43CA-9D16-4F3CDB4D7B5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343270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E2AAA1-DB1B-43CA-9D16-4F3CDB4D7B5C}"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2978338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E2AAA1-DB1B-43CA-9D16-4F3CDB4D7B5C}"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286396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2AAA1-DB1B-43CA-9D16-4F3CDB4D7B5C}"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429062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E2AAA1-DB1B-43CA-9D16-4F3CDB4D7B5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1450401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E2AAA1-DB1B-43CA-9D16-4F3CDB4D7B5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6B620-3DA7-4A6D-9F8E-86CE05DF25DD}" type="slidenum">
              <a:rPr lang="en-US" smtClean="0"/>
              <a:t>‹#›</a:t>
            </a:fld>
            <a:endParaRPr lang="en-US"/>
          </a:p>
        </p:txBody>
      </p:sp>
    </p:spTree>
    <p:extLst>
      <p:ext uri="{BB962C8B-B14F-4D97-AF65-F5344CB8AC3E}">
        <p14:creationId xmlns:p14="http://schemas.microsoft.com/office/powerpoint/2010/main" val="40682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2AAA1-DB1B-43CA-9D16-4F3CDB4D7B5C}" type="datetimeFigureOut">
              <a:rPr lang="en-US" smtClean="0"/>
              <a:t>10/16/2022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6B620-3DA7-4A6D-9F8E-86CE05DF25DD}" type="slidenum">
              <a:rPr lang="en-US" smtClean="0"/>
              <a:t>‹#›</a:t>
            </a:fld>
            <a:endParaRPr lang="en-US"/>
          </a:p>
        </p:txBody>
      </p:sp>
    </p:spTree>
    <p:extLst>
      <p:ext uri="{BB962C8B-B14F-4D97-AF65-F5344CB8AC3E}">
        <p14:creationId xmlns:p14="http://schemas.microsoft.com/office/powerpoint/2010/main" val="373978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963" y="1773382"/>
            <a:ext cx="9144000" cy="905308"/>
          </a:xfrm>
        </p:spPr>
        <p:txBody>
          <a:bodyPr>
            <a:normAutofit fontScale="90000"/>
          </a:bodyPr>
          <a:lstStyle/>
          <a:p>
            <a:r>
              <a:rPr lang="en-US" dirty="0" smtClean="0"/>
              <a:t>Retracing Spatial Memory</a:t>
            </a:r>
            <a:endParaRPr lang="en-US" dirty="0"/>
          </a:p>
        </p:txBody>
      </p:sp>
      <p:sp>
        <p:nvSpPr>
          <p:cNvPr id="3" name="Rectangle 2"/>
          <p:cNvSpPr/>
          <p:nvPr/>
        </p:nvSpPr>
        <p:spPr>
          <a:xfrm>
            <a:off x="2293620" y="3008483"/>
            <a:ext cx="6096000" cy="1477328"/>
          </a:xfrm>
          <a:prstGeom prst="rect">
            <a:avLst/>
          </a:prstGeom>
        </p:spPr>
        <p:txBody>
          <a:bodyPr>
            <a:spAutoFit/>
          </a:bodyPr>
          <a:lstStyle/>
          <a:p>
            <a:r>
              <a:rPr lang="en-US" dirty="0"/>
              <a:t>New works by Ayesha </a:t>
            </a:r>
            <a:r>
              <a:rPr lang="en-US" dirty="0" err="1" smtClean="0"/>
              <a:t>Naeem</a:t>
            </a:r>
            <a:endParaRPr lang="en-US" dirty="0" smtClean="0"/>
          </a:p>
          <a:p>
            <a:r>
              <a:rPr lang="en-US" dirty="0" err="1" smtClean="0"/>
              <a:t>Aymen</a:t>
            </a:r>
            <a:r>
              <a:rPr lang="en-US" dirty="0" smtClean="0"/>
              <a:t> </a:t>
            </a:r>
            <a:r>
              <a:rPr lang="en-US" dirty="0" err="1" smtClean="0"/>
              <a:t>Alam</a:t>
            </a:r>
            <a:endParaRPr lang="en-US" dirty="0" smtClean="0"/>
          </a:p>
          <a:p>
            <a:r>
              <a:rPr lang="en-US" dirty="0" err="1" smtClean="0"/>
              <a:t>Hafsa</a:t>
            </a:r>
            <a:r>
              <a:rPr lang="en-US" dirty="0" smtClean="0"/>
              <a:t> </a:t>
            </a:r>
            <a:r>
              <a:rPr lang="en-US" dirty="0" err="1" smtClean="0"/>
              <a:t>Nouman</a:t>
            </a:r>
            <a:endParaRPr lang="en-US" dirty="0" smtClean="0"/>
          </a:p>
          <a:p>
            <a:r>
              <a:rPr lang="en-US" dirty="0" err="1" smtClean="0"/>
              <a:t>Momina</a:t>
            </a:r>
            <a:r>
              <a:rPr lang="en-US" dirty="0" smtClean="0"/>
              <a:t> Javed</a:t>
            </a:r>
          </a:p>
          <a:p>
            <a:r>
              <a:rPr lang="en-US" dirty="0" err="1" smtClean="0"/>
              <a:t>Nabeel</a:t>
            </a:r>
            <a:r>
              <a:rPr lang="en-US" dirty="0" smtClean="0"/>
              <a:t> </a:t>
            </a:r>
            <a:r>
              <a:rPr lang="en-US" dirty="0"/>
              <a:t>Naveed </a:t>
            </a:r>
            <a:endParaRPr lang="en-US" dirty="0" smtClean="0"/>
          </a:p>
        </p:txBody>
      </p:sp>
    </p:spTree>
    <p:extLst>
      <p:ext uri="{BB962C8B-B14F-4D97-AF65-F5344CB8AC3E}">
        <p14:creationId xmlns:p14="http://schemas.microsoft.com/office/powerpoint/2010/main" val="47609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938229" cy="6858000"/>
          </a:xfrm>
          <a:prstGeom prst="rect">
            <a:avLst/>
          </a:prstGeom>
        </p:spPr>
      </p:pic>
      <p:sp>
        <p:nvSpPr>
          <p:cNvPr id="3" name="Rectangle 2"/>
          <p:cNvSpPr/>
          <p:nvPr/>
        </p:nvSpPr>
        <p:spPr>
          <a:xfrm>
            <a:off x="6983429" y="94226"/>
            <a:ext cx="2048959" cy="1754326"/>
          </a:xfrm>
          <a:prstGeom prst="rect">
            <a:avLst/>
          </a:prstGeom>
        </p:spPr>
        <p:txBody>
          <a:bodyPr wrap="none">
            <a:spAutoFit/>
          </a:bodyPr>
          <a:lstStyle/>
          <a:p>
            <a:r>
              <a:rPr lang="en-US" dirty="0" err="1" smtClean="0"/>
              <a:t>Nabeel</a:t>
            </a:r>
            <a:r>
              <a:rPr lang="en-US" dirty="0" smtClean="0"/>
              <a:t> Naveed</a:t>
            </a:r>
          </a:p>
          <a:p>
            <a:r>
              <a:rPr lang="en-US" dirty="0" smtClean="0"/>
              <a:t>Coastal Belt</a:t>
            </a:r>
          </a:p>
          <a:p>
            <a:r>
              <a:rPr lang="en-US" dirty="0" smtClean="0"/>
              <a:t>moleskin monotype</a:t>
            </a:r>
          </a:p>
          <a:p>
            <a:r>
              <a:rPr lang="en-US" dirty="0" smtClean="0"/>
              <a:t>19 </a:t>
            </a:r>
            <a:r>
              <a:rPr lang="en-US" dirty="0"/>
              <a:t>cm x 19 </a:t>
            </a:r>
            <a:r>
              <a:rPr lang="en-US" dirty="0" smtClean="0"/>
              <a:t>cm</a:t>
            </a:r>
          </a:p>
          <a:p>
            <a:r>
              <a:rPr lang="en-US" dirty="0">
                <a:latin typeface="Arial" panose="020B0604020202020204" pitchFamily="34" charset="0"/>
              </a:rPr>
              <a:t>PKR </a:t>
            </a:r>
            <a:r>
              <a:rPr lang="en-US" dirty="0" smtClean="0"/>
              <a:t>20,000</a:t>
            </a:r>
            <a:endParaRPr lang="en-US" dirty="0"/>
          </a:p>
          <a:p>
            <a:endParaRPr lang="en-US" dirty="0"/>
          </a:p>
        </p:txBody>
      </p:sp>
    </p:spTree>
    <p:extLst>
      <p:ext uri="{BB962C8B-B14F-4D97-AF65-F5344CB8AC3E}">
        <p14:creationId xmlns:p14="http://schemas.microsoft.com/office/powerpoint/2010/main" val="152550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70" y="77724"/>
            <a:ext cx="6667832" cy="6524244"/>
          </a:xfrm>
          <a:prstGeom prst="rect">
            <a:avLst/>
          </a:prstGeom>
        </p:spPr>
      </p:pic>
      <p:sp>
        <p:nvSpPr>
          <p:cNvPr id="3" name="Rectangle 2"/>
          <p:cNvSpPr/>
          <p:nvPr/>
        </p:nvSpPr>
        <p:spPr>
          <a:xfrm>
            <a:off x="6804202" y="0"/>
            <a:ext cx="2589491" cy="1754326"/>
          </a:xfrm>
          <a:prstGeom prst="rect">
            <a:avLst/>
          </a:prstGeom>
        </p:spPr>
        <p:txBody>
          <a:bodyPr wrap="none">
            <a:spAutoFit/>
          </a:bodyPr>
          <a:lstStyle/>
          <a:p>
            <a:r>
              <a:rPr lang="en-US" dirty="0" err="1" smtClean="0"/>
              <a:t>Nabeel</a:t>
            </a:r>
            <a:r>
              <a:rPr lang="en-US" dirty="0" smtClean="0"/>
              <a:t> Naveed</a:t>
            </a:r>
          </a:p>
          <a:p>
            <a:r>
              <a:rPr lang="en-US" dirty="0" err="1" smtClean="0"/>
              <a:t>Sohni</a:t>
            </a:r>
            <a:r>
              <a:rPr lang="en-US" dirty="0" smtClean="0"/>
              <a:t>-Lath-</a:t>
            </a:r>
            <a:r>
              <a:rPr lang="en-US" dirty="0" err="1" smtClean="0"/>
              <a:t>Mukka</a:t>
            </a:r>
            <a:r>
              <a:rPr lang="en-US" dirty="0" smtClean="0"/>
              <a:t>-Bangla</a:t>
            </a:r>
          </a:p>
          <a:p>
            <a:r>
              <a:rPr lang="en-US" dirty="0" smtClean="0"/>
              <a:t>led </a:t>
            </a:r>
            <a:r>
              <a:rPr lang="en-US" dirty="0"/>
              <a:t>on </a:t>
            </a:r>
            <a:r>
              <a:rPr lang="en-US" dirty="0" smtClean="0"/>
              <a:t>Paper</a:t>
            </a:r>
          </a:p>
          <a:p>
            <a:r>
              <a:rPr lang="en-US" dirty="0" smtClean="0"/>
              <a:t>19 </a:t>
            </a:r>
            <a:r>
              <a:rPr lang="en-US" dirty="0"/>
              <a:t>cm x 19 </a:t>
            </a:r>
            <a:r>
              <a:rPr lang="en-US" dirty="0" smtClean="0"/>
              <a:t>cm</a:t>
            </a:r>
          </a:p>
          <a:p>
            <a:r>
              <a:rPr lang="en-US" dirty="0" smtClean="0">
                <a:latin typeface="Arial" panose="020B0604020202020204" pitchFamily="34" charset="0"/>
              </a:rPr>
              <a:t>PKR </a:t>
            </a:r>
            <a:r>
              <a:rPr lang="en-US" dirty="0" smtClean="0"/>
              <a:t>20,000</a:t>
            </a:r>
            <a:endParaRPr lang="en-US" dirty="0"/>
          </a:p>
          <a:p>
            <a:endParaRPr lang="en-US" dirty="0"/>
          </a:p>
        </p:txBody>
      </p:sp>
    </p:spTree>
    <p:extLst>
      <p:ext uri="{BB962C8B-B14F-4D97-AF65-F5344CB8AC3E}">
        <p14:creationId xmlns:p14="http://schemas.microsoft.com/office/powerpoint/2010/main" val="315088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 y="201168"/>
            <a:ext cx="8627364" cy="6470523"/>
          </a:xfrm>
          <a:prstGeom prst="rect">
            <a:avLst/>
          </a:prstGeom>
        </p:spPr>
      </p:pic>
      <p:sp>
        <p:nvSpPr>
          <p:cNvPr id="4" name="Rectangle 3"/>
          <p:cNvSpPr/>
          <p:nvPr/>
        </p:nvSpPr>
        <p:spPr>
          <a:xfrm>
            <a:off x="9144000" y="0"/>
            <a:ext cx="1510350" cy="1477328"/>
          </a:xfrm>
          <a:prstGeom prst="rect">
            <a:avLst/>
          </a:prstGeom>
        </p:spPr>
        <p:txBody>
          <a:bodyPr wrap="none">
            <a:spAutoFit/>
          </a:bodyPr>
          <a:lstStyle/>
          <a:p>
            <a:r>
              <a:rPr lang="en-US" dirty="0" err="1" smtClean="0"/>
              <a:t>برسات</a:t>
            </a:r>
            <a:r>
              <a:rPr lang="en-US" dirty="0" smtClean="0"/>
              <a:t> </a:t>
            </a:r>
            <a:r>
              <a:rPr lang="en-US" dirty="0" err="1" smtClean="0"/>
              <a:t>اور</a:t>
            </a:r>
            <a:r>
              <a:rPr lang="en-US" dirty="0" smtClean="0"/>
              <a:t> </a:t>
            </a:r>
            <a:r>
              <a:rPr lang="en-US" dirty="0" err="1" smtClean="0"/>
              <a:t>آم</a:t>
            </a:r>
            <a:r>
              <a:rPr lang="en-US" dirty="0" smtClean="0"/>
              <a:t> </a:t>
            </a:r>
          </a:p>
          <a:p>
            <a:r>
              <a:rPr lang="en-US" dirty="0" smtClean="0"/>
              <a:t> 36x48 inches </a:t>
            </a:r>
          </a:p>
          <a:p>
            <a:r>
              <a:rPr lang="en-US" dirty="0" smtClean="0"/>
              <a:t>Oil on Canvas </a:t>
            </a:r>
          </a:p>
          <a:p>
            <a:r>
              <a:rPr lang="en-US" dirty="0" smtClean="0">
                <a:latin typeface="Arial" panose="020B0604020202020204" pitchFamily="34" charset="0"/>
              </a:rPr>
              <a:t>PKR </a:t>
            </a:r>
            <a:r>
              <a:rPr lang="en-US" dirty="0" smtClean="0"/>
              <a:t>82,000</a:t>
            </a:r>
          </a:p>
          <a:p>
            <a:r>
              <a:rPr lang="en-US" dirty="0" smtClean="0"/>
              <a:t>2021</a:t>
            </a:r>
            <a:endParaRPr lang="en-US" dirty="0"/>
          </a:p>
        </p:txBody>
      </p:sp>
    </p:spTree>
    <p:extLst>
      <p:ext uri="{BB962C8B-B14F-4D97-AF65-F5344CB8AC3E}">
        <p14:creationId xmlns:p14="http://schemas.microsoft.com/office/powerpoint/2010/main" val="1276966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499" t="5152" r="10180" b="12155"/>
          <a:stretch/>
        </p:blipFill>
        <p:spPr>
          <a:xfrm rot="16200000">
            <a:off x="1096910" y="-789066"/>
            <a:ext cx="6384222" cy="8448087"/>
          </a:xfrm>
          <a:prstGeom prst="rect">
            <a:avLst/>
          </a:prstGeom>
        </p:spPr>
      </p:pic>
      <p:sp>
        <p:nvSpPr>
          <p:cNvPr id="3" name="Rectangle 2"/>
          <p:cNvSpPr/>
          <p:nvPr/>
        </p:nvSpPr>
        <p:spPr>
          <a:xfrm>
            <a:off x="8943681" y="127323"/>
            <a:ext cx="2194447" cy="1754326"/>
          </a:xfrm>
          <a:prstGeom prst="rect">
            <a:avLst/>
          </a:prstGeom>
        </p:spPr>
        <p:txBody>
          <a:bodyPr wrap="none">
            <a:spAutoFit/>
          </a:bodyPr>
          <a:lstStyle/>
          <a:p>
            <a:r>
              <a:rPr lang="en-US" dirty="0" err="1"/>
              <a:t>Hafsa</a:t>
            </a:r>
            <a:r>
              <a:rPr lang="en-US" dirty="0"/>
              <a:t> </a:t>
            </a:r>
            <a:r>
              <a:rPr lang="en-US" dirty="0" err="1"/>
              <a:t>Nouman</a:t>
            </a:r>
            <a:endParaRPr lang="en-US" dirty="0"/>
          </a:p>
          <a:p>
            <a:r>
              <a:rPr lang="ur-PK" dirty="0"/>
              <a:t>آم </a:t>
            </a:r>
            <a:r>
              <a:rPr lang="en-US" dirty="0"/>
              <a:t> </a:t>
            </a:r>
            <a:r>
              <a:rPr lang="en-US" dirty="0" smtClean="0"/>
              <a:t>I</a:t>
            </a:r>
            <a:endParaRPr lang="en-US" dirty="0"/>
          </a:p>
          <a:p>
            <a:r>
              <a:rPr lang="en-US" dirty="0" smtClean="0"/>
              <a:t>5.5x7.5 inches </a:t>
            </a:r>
          </a:p>
          <a:p>
            <a:r>
              <a:rPr lang="en-US" dirty="0" smtClean="0"/>
              <a:t>Oil on Archival paper </a:t>
            </a:r>
          </a:p>
          <a:p>
            <a:r>
              <a:rPr lang="en-US" dirty="0" smtClean="0">
                <a:latin typeface="Arial" panose="020B0604020202020204" pitchFamily="34" charset="0"/>
              </a:rPr>
              <a:t>PKR </a:t>
            </a:r>
            <a:r>
              <a:rPr lang="en-US" dirty="0" smtClean="0"/>
              <a:t>22,000 </a:t>
            </a:r>
          </a:p>
          <a:p>
            <a:r>
              <a:rPr lang="en-US" dirty="0" smtClean="0"/>
              <a:t>2022</a:t>
            </a:r>
            <a:endParaRPr lang="en-US" dirty="0"/>
          </a:p>
        </p:txBody>
      </p:sp>
    </p:spTree>
    <p:extLst>
      <p:ext uri="{BB962C8B-B14F-4D97-AF65-F5344CB8AC3E}">
        <p14:creationId xmlns:p14="http://schemas.microsoft.com/office/powerpoint/2010/main" val="3382384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089" t="10085" r="9960" b="12115"/>
          <a:stretch/>
        </p:blipFill>
        <p:spPr>
          <a:xfrm rot="16200000">
            <a:off x="996755" y="-687337"/>
            <a:ext cx="6527036" cy="8261926"/>
          </a:xfrm>
          <a:prstGeom prst="rect">
            <a:avLst/>
          </a:prstGeom>
        </p:spPr>
      </p:pic>
      <p:sp>
        <p:nvSpPr>
          <p:cNvPr id="4" name="Rectangle 3"/>
          <p:cNvSpPr/>
          <p:nvPr/>
        </p:nvSpPr>
        <p:spPr>
          <a:xfrm>
            <a:off x="8529513" y="133074"/>
            <a:ext cx="2194447" cy="1754326"/>
          </a:xfrm>
          <a:prstGeom prst="rect">
            <a:avLst/>
          </a:prstGeom>
        </p:spPr>
        <p:txBody>
          <a:bodyPr wrap="none">
            <a:spAutoFit/>
          </a:bodyPr>
          <a:lstStyle/>
          <a:p>
            <a:r>
              <a:rPr lang="en-US" dirty="0" err="1" smtClean="0"/>
              <a:t>Hafsa</a:t>
            </a:r>
            <a:r>
              <a:rPr lang="en-US" dirty="0" smtClean="0"/>
              <a:t> </a:t>
            </a:r>
            <a:r>
              <a:rPr lang="en-US" dirty="0" err="1"/>
              <a:t>Nouman</a:t>
            </a:r>
            <a:endParaRPr lang="en-US" dirty="0"/>
          </a:p>
          <a:p>
            <a:r>
              <a:rPr lang="ur-PK" dirty="0"/>
              <a:t>آم </a:t>
            </a:r>
            <a:r>
              <a:rPr lang="en-US" dirty="0"/>
              <a:t> </a:t>
            </a:r>
            <a:r>
              <a:rPr lang="en-US" dirty="0" smtClean="0"/>
              <a:t>II</a:t>
            </a:r>
          </a:p>
          <a:p>
            <a:r>
              <a:rPr lang="en-US" dirty="0" smtClean="0"/>
              <a:t>5.5x7.5 inches </a:t>
            </a:r>
          </a:p>
          <a:p>
            <a:r>
              <a:rPr lang="en-US" dirty="0" smtClean="0"/>
              <a:t>Oil on Archival paper </a:t>
            </a:r>
          </a:p>
          <a:p>
            <a:r>
              <a:rPr lang="en-US" dirty="0" smtClean="0">
                <a:latin typeface="Arial" panose="020B0604020202020204" pitchFamily="34" charset="0"/>
              </a:rPr>
              <a:t>PKR </a:t>
            </a:r>
            <a:r>
              <a:rPr lang="en-US" dirty="0" smtClean="0"/>
              <a:t>22,000</a:t>
            </a:r>
          </a:p>
          <a:p>
            <a:r>
              <a:rPr lang="en-US" dirty="0" smtClean="0"/>
              <a:t>2022 </a:t>
            </a:r>
            <a:endParaRPr lang="en-US" dirty="0"/>
          </a:p>
        </p:txBody>
      </p:sp>
    </p:spTree>
    <p:extLst>
      <p:ext uri="{BB962C8B-B14F-4D97-AF65-F5344CB8AC3E}">
        <p14:creationId xmlns:p14="http://schemas.microsoft.com/office/powerpoint/2010/main" val="1514483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4" y="173736"/>
            <a:ext cx="4541673" cy="6295644"/>
          </a:xfrm>
          <a:prstGeom prst="rect">
            <a:avLst/>
          </a:prstGeom>
        </p:spPr>
      </p:pic>
      <p:sp>
        <p:nvSpPr>
          <p:cNvPr id="3" name="Rectangle 2"/>
          <p:cNvSpPr/>
          <p:nvPr/>
        </p:nvSpPr>
        <p:spPr>
          <a:xfrm>
            <a:off x="4710837" y="125444"/>
            <a:ext cx="6096000" cy="1754326"/>
          </a:xfrm>
          <a:prstGeom prst="rect">
            <a:avLst/>
          </a:prstGeom>
        </p:spPr>
        <p:txBody>
          <a:bodyPr>
            <a:spAutoFit/>
          </a:bodyPr>
          <a:lstStyle/>
          <a:p>
            <a:r>
              <a:rPr lang="en-US" dirty="0" err="1" smtClean="0"/>
              <a:t>Hafsa</a:t>
            </a:r>
            <a:r>
              <a:rPr lang="en-US" dirty="0" smtClean="0"/>
              <a:t> </a:t>
            </a:r>
            <a:r>
              <a:rPr lang="en-US" dirty="0" err="1" smtClean="0"/>
              <a:t>Nouman</a:t>
            </a:r>
            <a:endParaRPr lang="en-US" dirty="0" smtClean="0"/>
          </a:p>
          <a:p>
            <a:r>
              <a:rPr lang="ur-PK" dirty="0"/>
              <a:t>بارش میں </a:t>
            </a:r>
            <a:r>
              <a:rPr lang="ur-PK" dirty="0" smtClean="0"/>
              <a:t>نہانا</a:t>
            </a:r>
            <a:endParaRPr lang="en-US" dirty="0" smtClean="0"/>
          </a:p>
          <a:p>
            <a:r>
              <a:rPr lang="en-US" dirty="0" smtClean="0"/>
              <a:t>15.5x11.5 inches</a:t>
            </a:r>
          </a:p>
          <a:p>
            <a:r>
              <a:rPr lang="en-US" dirty="0" smtClean="0"/>
              <a:t>Oil on Archival paper </a:t>
            </a:r>
          </a:p>
          <a:p>
            <a:r>
              <a:rPr lang="en-US" dirty="0" smtClean="0">
                <a:latin typeface="Arial" panose="020B0604020202020204" pitchFamily="34" charset="0"/>
              </a:rPr>
              <a:t>PKR </a:t>
            </a:r>
            <a:r>
              <a:rPr lang="en-US" dirty="0" smtClean="0"/>
              <a:t>48,000</a:t>
            </a:r>
          </a:p>
          <a:p>
            <a:r>
              <a:rPr lang="en-US" dirty="0" smtClean="0"/>
              <a:t>2022 </a:t>
            </a:r>
            <a:endParaRPr lang="en-US" dirty="0"/>
          </a:p>
        </p:txBody>
      </p:sp>
    </p:spTree>
    <p:extLst>
      <p:ext uri="{BB962C8B-B14F-4D97-AF65-F5344CB8AC3E}">
        <p14:creationId xmlns:p14="http://schemas.microsoft.com/office/powerpoint/2010/main" val="1318229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71687" y="658368"/>
            <a:ext cx="6096000" cy="1754326"/>
          </a:xfrm>
          <a:prstGeom prst="rect">
            <a:avLst/>
          </a:prstGeom>
        </p:spPr>
        <p:txBody>
          <a:bodyPr>
            <a:spAutoFit/>
          </a:bodyPr>
          <a:lstStyle/>
          <a:p>
            <a:r>
              <a:rPr lang="en-US" dirty="0" err="1" smtClean="0">
                <a:effectLst/>
                <a:latin typeface="Arial" panose="020B0604020202020204" pitchFamily="34" charset="0"/>
              </a:rPr>
              <a:t>Momina</a:t>
            </a:r>
            <a:r>
              <a:rPr lang="en-US" dirty="0" smtClean="0">
                <a:effectLst/>
                <a:latin typeface="Arial" panose="020B0604020202020204" pitchFamily="34" charset="0"/>
              </a:rPr>
              <a:t> Javed</a:t>
            </a:r>
          </a:p>
          <a:p>
            <a:r>
              <a:rPr lang="en-US" dirty="0" smtClean="0">
                <a:effectLst/>
                <a:latin typeface="Arial" panose="020B0604020202020204" pitchFamily="34" charset="0"/>
              </a:rPr>
              <a:t>I </a:t>
            </a:r>
            <a:r>
              <a:rPr lang="ur-PK" dirty="0" smtClean="0">
                <a:effectLst/>
                <a:latin typeface="Arial" panose="020B0604020202020204" pitchFamily="34" charset="0"/>
              </a:rPr>
              <a:t>سائے </a:t>
            </a:r>
            <a:endParaRPr lang="en-US" dirty="0" smtClean="0">
              <a:effectLst/>
              <a:latin typeface="Arial" panose="020B0604020202020204" pitchFamily="34" charset="0"/>
            </a:endParaRPr>
          </a:p>
          <a:p>
            <a:r>
              <a:rPr lang="en-US" dirty="0">
                <a:latin typeface="Arial" panose="020B0604020202020204" pitchFamily="34" charset="0"/>
              </a:rPr>
              <a:t>Gouache on </a:t>
            </a:r>
            <a:r>
              <a:rPr lang="en-US" dirty="0" err="1" smtClean="0">
                <a:latin typeface="Arial" panose="020B0604020202020204" pitchFamily="34" charset="0"/>
              </a:rPr>
              <a:t>Wasli</a:t>
            </a:r>
            <a:r>
              <a:rPr lang="en-US" dirty="0" smtClean="0"/>
              <a:t/>
            </a:r>
            <a:br>
              <a:rPr lang="en-US" dirty="0" smtClean="0"/>
            </a:br>
            <a:r>
              <a:rPr lang="en-US" dirty="0" smtClean="0">
                <a:effectLst/>
                <a:latin typeface="Arial" panose="020B0604020202020204" pitchFamily="34" charset="0"/>
              </a:rPr>
              <a:t>15.6x17.1 inches</a:t>
            </a:r>
            <a:r>
              <a:rPr lang="en-US" dirty="0" smtClean="0"/>
              <a:t/>
            </a:r>
            <a:br>
              <a:rPr lang="en-US" dirty="0" smtClean="0"/>
            </a:br>
            <a:r>
              <a:rPr lang="en-US" dirty="0" smtClean="0">
                <a:effectLst/>
                <a:latin typeface="Arial" panose="020B0604020202020204" pitchFamily="34" charset="0"/>
              </a:rPr>
              <a:t>PKR 42,000</a:t>
            </a:r>
            <a:r>
              <a:rPr lang="en-US" dirty="0" smtClean="0"/>
              <a:t/>
            </a:r>
            <a:br>
              <a:rPr lang="en-US" dirty="0" smtClean="0"/>
            </a:br>
            <a:r>
              <a:rPr lang="en-US" dirty="0" smtClean="0">
                <a:effectLst/>
                <a:latin typeface="Arial" panose="020B0604020202020204" pitchFamily="34" charset="0"/>
              </a:rPr>
              <a:t>2022</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81691" y="658368"/>
            <a:ext cx="4661204" cy="5335524"/>
          </a:xfrm>
          <a:prstGeom prst="rect">
            <a:avLst/>
          </a:prstGeom>
        </p:spPr>
      </p:pic>
    </p:spTree>
    <p:extLst>
      <p:ext uri="{BB962C8B-B14F-4D97-AF65-F5344CB8AC3E}">
        <p14:creationId xmlns:p14="http://schemas.microsoft.com/office/powerpoint/2010/main" val="404457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7293" y="1041170"/>
            <a:ext cx="6096000" cy="1754326"/>
          </a:xfrm>
          <a:prstGeom prst="rect">
            <a:avLst/>
          </a:prstGeom>
        </p:spPr>
        <p:txBody>
          <a:bodyPr>
            <a:spAutoFit/>
          </a:bodyPr>
          <a:lstStyle/>
          <a:p>
            <a:r>
              <a:rPr lang="en-US" dirty="0" err="1" smtClean="0">
                <a:effectLst/>
                <a:latin typeface="Arial" panose="020B0604020202020204" pitchFamily="34" charset="0"/>
              </a:rPr>
              <a:t>Momina</a:t>
            </a:r>
            <a:r>
              <a:rPr lang="en-US" dirty="0" smtClean="0">
                <a:effectLst/>
                <a:latin typeface="Arial" panose="020B0604020202020204" pitchFamily="34" charset="0"/>
              </a:rPr>
              <a:t> Javed</a:t>
            </a:r>
          </a:p>
          <a:p>
            <a:r>
              <a:rPr lang="en-US" dirty="0" smtClean="0">
                <a:effectLst/>
                <a:latin typeface="Arial" panose="020B0604020202020204" pitchFamily="34" charset="0"/>
              </a:rPr>
              <a:t> II </a:t>
            </a:r>
            <a:r>
              <a:rPr lang="ur-PK" dirty="0" smtClean="0">
                <a:effectLst/>
                <a:latin typeface="Arial" panose="020B0604020202020204" pitchFamily="34" charset="0"/>
              </a:rPr>
              <a:t>سائے </a:t>
            </a:r>
            <a:r>
              <a:rPr lang="en-US" dirty="0" smtClean="0"/>
              <a:t/>
            </a:r>
            <a:br>
              <a:rPr lang="en-US" dirty="0" smtClean="0"/>
            </a:br>
            <a:r>
              <a:rPr lang="en-US" dirty="0">
                <a:latin typeface="Arial" panose="020B0604020202020204" pitchFamily="34" charset="0"/>
              </a:rPr>
              <a:t>Gouache on </a:t>
            </a:r>
            <a:r>
              <a:rPr lang="en-US" dirty="0" err="1">
                <a:latin typeface="Arial" panose="020B0604020202020204" pitchFamily="34" charset="0"/>
              </a:rPr>
              <a:t>Wasli</a:t>
            </a:r>
            <a:r>
              <a:rPr lang="en-US" dirty="0"/>
              <a:t/>
            </a:r>
            <a:br>
              <a:rPr lang="en-US" dirty="0"/>
            </a:br>
            <a:r>
              <a:rPr lang="en-US" dirty="0" smtClean="0">
                <a:effectLst/>
                <a:latin typeface="Arial" panose="020B0604020202020204" pitchFamily="34" charset="0"/>
              </a:rPr>
              <a:t>14.6x11.6 inches</a:t>
            </a:r>
            <a:r>
              <a:rPr lang="en-US" dirty="0" smtClean="0"/>
              <a:t/>
            </a:r>
            <a:br>
              <a:rPr lang="en-US" dirty="0" smtClean="0"/>
            </a:br>
            <a:r>
              <a:rPr lang="en-US" dirty="0" smtClean="0">
                <a:effectLst/>
                <a:latin typeface="Arial" panose="020B0604020202020204" pitchFamily="34" charset="0"/>
              </a:rPr>
              <a:t>PKR </a:t>
            </a:r>
            <a:r>
              <a:rPr lang="en-US" dirty="0" smtClean="0">
                <a:latin typeface="Arial" panose="020B0604020202020204" pitchFamily="34" charset="0"/>
              </a:rPr>
              <a:t>38</a:t>
            </a:r>
            <a:r>
              <a:rPr lang="en-US" dirty="0" smtClean="0">
                <a:effectLst/>
                <a:latin typeface="Arial" panose="020B0604020202020204" pitchFamily="34" charset="0"/>
              </a:rPr>
              <a:t>,000</a:t>
            </a:r>
            <a:r>
              <a:rPr lang="en-US" dirty="0" smtClean="0"/>
              <a:t/>
            </a:r>
            <a:br>
              <a:rPr lang="en-US" dirty="0" smtClean="0"/>
            </a:br>
            <a:r>
              <a:rPr lang="en-US" dirty="0" smtClean="0">
                <a:effectLst/>
                <a:latin typeface="Arial" panose="020B0604020202020204" pitchFamily="34" charset="0"/>
              </a:rPr>
              <a:t>2022</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43" y="-489701"/>
            <a:ext cx="3970977" cy="7059514"/>
          </a:xfrm>
          <a:prstGeom prst="rect">
            <a:avLst/>
          </a:prstGeom>
        </p:spPr>
      </p:pic>
    </p:spTree>
    <p:extLst>
      <p:ext uri="{BB962C8B-B14F-4D97-AF65-F5344CB8AC3E}">
        <p14:creationId xmlns:p14="http://schemas.microsoft.com/office/powerpoint/2010/main" val="139861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364" y="414445"/>
            <a:ext cx="10648188" cy="5909310"/>
          </a:xfrm>
          <a:prstGeom prst="rect">
            <a:avLst/>
          </a:prstGeom>
        </p:spPr>
        <p:txBody>
          <a:bodyPr wrap="square">
            <a:spAutoFit/>
          </a:bodyPr>
          <a:lstStyle/>
          <a:p>
            <a:pPr algn="just"/>
            <a:r>
              <a:rPr lang="en-US" b="1" dirty="0"/>
              <a:t>Ayesha </a:t>
            </a:r>
            <a:r>
              <a:rPr lang="en-US" dirty="0"/>
              <a:t>feels she is unable to forget a home after the process of moving away from it</a:t>
            </a:r>
            <a:r>
              <a:rPr lang="en-US" dirty="0" smtClean="0"/>
              <a:t>. The remnant </a:t>
            </a:r>
            <a:r>
              <a:rPr lang="en-US" dirty="0"/>
              <a:t>of their memory is left behind on her canvas</a:t>
            </a:r>
            <a:r>
              <a:rPr lang="en-US" dirty="0" smtClean="0"/>
              <a:t>. The </a:t>
            </a:r>
            <a:r>
              <a:rPr lang="en-US" dirty="0"/>
              <a:t>study of architectural forms constructed with paper and </a:t>
            </a:r>
            <a:r>
              <a:rPr lang="en-US" dirty="0" smtClean="0"/>
              <a:t>the repetitive </a:t>
            </a:r>
            <a:r>
              <a:rPr lang="en-US" dirty="0"/>
              <a:t>act of folding and unfolding which becomes synonymous to the packing and unpacking of a space</a:t>
            </a:r>
            <a:r>
              <a:rPr lang="en-US" dirty="0" smtClean="0"/>
              <a:t>. The </a:t>
            </a:r>
            <a:r>
              <a:rPr lang="en-US" dirty="0"/>
              <a:t>artist is sensitive to the current situation of displacement in Pakistan due to one of the gravest natural disasters in the region</a:t>
            </a:r>
            <a:r>
              <a:rPr lang="en-US" dirty="0" smtClean="0"/>
              <a:t>.</a:t>
            </a:r>
          </a:p>
          <a:p>
            <a:pPr algn="just"/>
            <a:r>
              <a:rPr lang="en-US" dirty="0"/>
              <a:t>The art practice of </a:t>
            </a:r>
            <a:r>
              <a:rPr lang="en-US" b="1" dirty="0" err="1"/>
              <a:t>Aymen</a:t>
            </a:r>
            <a:r>
              <a:rPr lang="en-US" dirty="0"/>
              <a:t> comprises of themes relating to nostalgia and surreal recollections of her childhood home. It deals particularly with the attachment and association of old spaces of her earlier years</a:t>
            </a:r>
            <a:r>
              <a:rPr lang="en-US" dirty="0" smtClean="0"/>
              <a:t>, derived </a:t>
            </a:r>
            <a:r>
              <a:rPr lang="en-US" dirty="0"/>
              <a:t>from memorabilia of old reels and </a:t>
            </a:r>
            <a:r>
              <a:rPr lang="en-US" dirty="0" smtClean="0"/>
              <a:t>photographs.</a:t>
            </a:r>
            <a:endParaRPr lang="en-US" b="1" dirty="0" smtClean="0"/>
          </a:p>
          <a:p>
            <a:pPr algn="just"/>
            <a:r>
              <a:rPr lang="en-US" b="1" dirty="0" err="1" smtClean="0"/>
              <a:t>Momina</a:t>
            </a:r>
            <a:r>
              <a:rPr lang="en-US" b="1" dirty="0" smtClean="0"/>
              <a:t> Javed </a:t>
            </a:r>
            <a:r>
              <a:rPr lang="en-US" dirty="0" smtClean="0"/>
              <a:t>uses </a:t>
            </a:r>
            <a:r>
              <a:rPr lang="en-US" dirty="0"/>
              <a:t>the technique of miniature painting and manipulating the spaces depicted in her work considering them as a metaphor for human presence and evolution, regardless of the fact that there is figurative absence in the work</a:t>
            </a:r>
            <a:r>
              <a:rPr lang="en-US" dirty="0" smtClean="0"/>
              <a:t>. Her </a:t>
            </a:r>
            <a:r>
              <a:rPr lang="en-US" dirty="0"/>
              <a:t>dream-like, fluid imagery is like a projection of warm sunlight on a flat </a:t>
            </a:r>
            <a:r>
              <a:rPr lang="en-US" dirty="0" smtClean="0"/>
              <a:t>surface, changing </a:t>
            </a:r>
            <a:r>
              <a:rPr lang="en-US" dirty="0"/>
              <a:t>course slowly but surely on the surface of a wall</a:t>
            </a:r>
            <a:r>
              <a:rPr lang="en-US" dirty="0" smtClean="0"/>
              <a:t>.</a:t>
            </a:r>
          </a:p>
          <a:p>
            <a:pPr algn="just"/>
            <a:r>
              <a:rPr lang="en-US" b="1" dirty="0" err="1" smtClean="0"/>
              <a:t>Nabeel</a:t>
            </a:r>
            <a:r>
              <a:rPr lang="en-US" b="1" dirty="0" smtClean="0"/>
              <a:t> </a:t>
            </a:r>
            <a:r>
              <a:rPr lang="en-US" b="1" dirty="0"/>
              <a:t>Naveed's </a:t>
            </a:r>
            <a:r>
              <a:rPr lang="en-US" dirty="0"/>
              <a:t>aim is to map the execution and planning of urban fabric in restricted mobility and persistent encounter with elements of control</a:t>
            </a:r>
            <a:r>
              <a:rPr lang="en-US" dirty="0" smtClean="0"/>
              <a:t>. His </a:t>
            </a:r>
            <a:r>
              <a:rPr lang="en-US" dirty="0"/>
              <a:t>exploration of found material i.e., locally sourced pamphlets, censored literature and recycled print media combines to map parallel(s) of dispossession through modes of commute, overdue supervision and abrupt obstruction</a:t>
            </a:r>
            <a:r>
              <a:rPr lang="en-US" dirty="0" smtClean="0"/>
              <a:t>.</a:t>
            </a:r>
          </a:p>
          <a:p>
            <a:pPr algn="just"/>
            <a:r>
              <a:rPr lang="en-US" dirty="0"/>
              <a:t>C</a:t>
            </a:r>
            <a:r>
              <a:rPr lang="en-US" dirty="0" smtClean="0"/>
              <a:t>oncerns </a:t>
            </a:r>
            <a:r>
              <a:rPr lang="en-US" dirty="0"/>
              <a:t>of </a:t>
            </a:r>
            <a:r>
              <a:rPr lang="en-US" b="1" dirty="0" err="1"/>
              <a:t>Hafsa's</a:t>
            </a:r>
            <a:r>
              <a:rPr lang="en-US" b="1" dirty="0"/>
              <a:t> </a:t>
            </a:r>
            <a:r>
              <a:rPr lang="en-US" dirty="0"/>
              <a:t>practice are the idea of exploring memory through an archaeological perspective-by treating the surface as an archaeological site, manifesting in her work and mind as a wall that allows the past, present and future to exist onto a single surface. This spatial reduction also allows her to explore transcendental qualities in her work. The building up of the many layers of paint and then excavating them, allowing chance to take precedence in developing the end visual.</a:t>
            </a:r>
          </a:p>
        </p:txBody>
      </p:sp>
    </p:spTree>
    <p:extLst>
      <p:ext uri="{BB962C8B-B14F-4D97-AF65-F5344CB8AC3E}">
        <p14:creationId xmlns:p14="http://schemas.microsoft.com/office/powerpoint/2010/main" val="135847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74" y="0"/>
            <a:ext cx="4598022" cy="6858000"/>
          </a:xfrm>
          <a:prstGeom prst="rect">
            <a:avLst/>
          </a:prstGeom>
        </p:spPr>
      </p:pic>
      <p:sp>
        <p:nvSpPr>
          <p:cNvPr id="3" name="Rectangle 2"/>
          <p:cNvSpPr/>
          <p:nvPr/>
        </p:nvSpPr>
        <p:spPr>
          <a:xfrm>
            <a:off x="4737411" y="48736"/>
            <a:ext cx="6096000" cy="1754326"/>
          </a:xfrm>
          <a:prstGeom prst="rect">
            <a:avLst/>
          </a:prstGeom>
        </p:spPr>
        <p:txBody>
          <a:bodyPr>
            <a:spAutoFit/>
          </a:bodyPr>
          <a:lstStyle/>
          <a:p>
            <a:r>
              <a:rPr lang="en-US" dirty="0" smtClean="0">
                <a:effectLst/>
                <a:latin typeface="Arial" panose="020B0604020202020204" pitchFamily="34" charset="0"/>
              </a:rPr>
              <a:t>Ayesha </a:t>
            </a:r>
            <a:r>
              <a:rPr lang="en-US" dirty="0" err="1" smtClean="0">
                <a:effectLst/>
                <a:latin typeface="Arial" panose="020B0604020202020204" pitchFamily="34" charset="0"/>
              </a:rPr>
              <a:t>Naeem</a:t>
            </a:r>
            <a:endParaRPr lang="en-US" dirty="0" smtClean="0">
              <a:effectLst/>
              <a:latin typeface="Arial" panose="020B0604020202020204" pitchFamily="34" charset="0"/>
            </a:endParaRPr>
          </a:p>
          <a:p>
            <a:r>
              <a:rPr lang="en-US" dirty="0" smtClean="0">
                <a:effectLst/>
                <a:latin typeface="Arial" panose="020B0604020202020204" pitchFamily="34" charset="0"/>
              </a:rPr>
              <a:t>The three stages of memorizing a home: Step 1</a:t>
            </a:r>
            <a:r>
              <a:rPr lang="en-US" dirty="0" smtClean="0"/>
              <a:t/>
            </a:r>
            <a:br>
              <a:rPr lang="en-US" dirty="0" smtClean="0"/>
            </a:br>
            <a:r>
              <a:rPr lang="en-US" dirty="0" smtClean="0">
                <a:effectLst/>
                <a:latin typeface="Arial" panose="020B0604020202020204" pitchFamily="34" charset="0"/>
              </a:rPr>
              <a:t>oils and acrylics on canvas</a:t>
            </a:r>
            <a:r>
              <a:rPr lang="en-US" dirty="0" smtClean="0"/>
              <a:t/>
            </a:r>
            <a:br>
              <a:rPr lang="en-US" dirty="0" smtClean="0"/>
            </a:br>
            <a:r>
              <a:rPr lang="en-US" dirty="0" smtClean="0">
                <a:effectLst/>
                <a:latin typeface="Arial" panose="020B0604020202020204" pitchFamily="34" charset="0"/>
              </a:rPr>
              <a:t>18 x 12 inches</a:t>
            </a:r>
            <a:r>
              <a:rPr lang="en-US" dirty="0" smtClean="0"/>
              <a:t/>
            </a:r>
            <a:br>
              <a:rPr lang="en-US" dirty="0" smtClean="0"/>
            </a:br>
            <a:r>
              <a:rPr lang="en-US" dirty="0" smtClean="0">
                <a:solidFill>
                  <a:srgbClr val="FF0000"/>
                </a:solidFill>
                <a:effectLst/>
                <a:latin typeface="Arial" panose="020B0604020202020204" pitchFamily="34" charset="0"/>
              </a:rPr>
              <a:t>Sold</a:t>
            </a:r>
            <a:r>
              <a:rPr lang="en-US" dirty="0" smtClean="0"/>
              <a:t/>
            </a:r>
            <a:br>
              <a:rPr lang="en-US" dirty="0" smtClean="0"/>
            </a:br>
            <a:r>
              <a:rPr lang="en-US" dirty="0" smtClean="0">
                <a:effectLst/>
                <a:latin typeface="Arial" panose="020B0604020202020204" pitchFamily="34" charset="0"/>
              </a:rPr>
              <a:t>2022</a:t>
            </a:r>
            <a:endParaRPr lang="en-US" dirty="0"/>
          </a:p>
        </p:txBody>
      </p:sp>
    </p:spTree>
    <p:extLst>
      <p:ext uri="{BB962C8B-B14F-4D97-AF65-F5344CB8AC3E}">
        <p14:creationId xmlns:p14="http://schemas.microsoft.com/office/powerpoint/2010/main" val="44010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58" y="0"/>
            <a:ext cx="4594372" cy="6858000"/>
          </a:xfrm>
          <a:prstGeom prst="rect">
            <a:avLst/>
          </a:prstGeom>
        </p:spPr>
      </p:pic>
      <p:sp>
        <p:nvSpPr>
          <p:cNvPr id="5" name="Rectangle 4"/>
          <p:cNvSpPr/>
          <p:nvPr/>
        </p:nvSpPr>
        <p:spPr>
          <a:xfrm>
            <a:off x="4721730" y="0"/>
            <a:ext cx="6096000" cy="1754326"/>
          </a:xfrm>
          <a:prstGeom prst="rect">
            <a:avLst/>
          </a:prstGeom>
        </p:spPr>
        <p:txBody>
          <a:bodyPr>
            <a:spAutoFit/>
          </a:bodyPr>
          <a:lstStyle/>
          <a:p>
            <a:r>
              <a:rPr lang="en-US" dirty="0" smtClean="0">
                <a:effectLst/>
                <a:latin typeface="Arial" panose="020B0604020202020204" pitchFamily="34" charset="0"/>
              </a:rPr>
              <a:t>Ayesha </a:t>
            </a:r>
            <a:r>
              <a:rPr lang="en-US" dirty="0" err="1" smtClean="0">
                <a:effectLst/>
                <a:latin typeface="Arial" panose="020B0604020202020204" pitchFamily="34" charset="0"/>
              </a:rPr>
              <a:t>Naeem</a:t>
            </a:r>
            <a:endParaRPr lang="en-US" dirty="0" smtClean="0">
              <a:effectLst/>
              <a:latin typeface="Arial" panose="020B0604020202020204" pitchFamily="34" charset="0"/>
            </a:endParaRPr>
          </a:p>
          <a:p>
            <a:r>
              <a:rPr lang="en-US" dirty="0" smtClean="0">
                <a:effectLst/>
                <a:latin typeface="Arial" panose="020B0604020202020204" pitchFamily="34" charset="0"/>
              </a:rPr>
              <a:t>The three stages of memorizing a home: Step 2</a:t>
            </a:r>
            <a:r>
              <a:rPr lang="en-US" dirty="0" smtClean="0"/>
              <a:t/>
            </a:r>
            <a:br>
              <a:rPr lang="en-US" dirty="0" smtClean="0"/>
            </a:br>
            <a:r>
              <a:rPr lang="en-US" dirty="0" smtClean="0">
                <a:effectLst/>
                <a:latin typeface="Arial" panose="020B0604020202020204" pitchFamily="34" charset="0"/>
              </a:rPr>
              <a:t>Oils and Acrylics on canvas</a:t>
            </a:r>
            <a:r>
              <a:rPr lang="en-US" dirty="0" smtClean="0"/>
              <a:t/>
            </a:r>
            <a:br>
              <a:rPr lang="en-US" dirty="0" smtClean="0"/>
            </a:br>
            <a:r>
              <a:rPr lang="en-US" dirty="0" smtClean="0">
                <a:effectLst/>
                <a:latin typeface="Arial" panose="020B0604020202020204" pitchFamily="34" charset="0"/>
              </a:rPr>
              <a:t>18 x 12 inches</a:t>
            </a:r>
            <a:r>
              <a:rPr lang="en-US" dirty="0" smtClean="0"/>
              <a:t/>
            </a:r>
            <a:br>
              <a:rPr lang="en-US" dirty="0" smtClean="0"/>
            </a:br>
            <a:r>
              <a:rPr lang="en-US" dirty="0">
                <a:solidFill>
                  <a:srgbClr val="FF0000"/>
                </a:solidFill>
                <a:latin typeface="Arial" panose="020B0604020202020204" pitchFamily="34" charset="0"/>
              </a:rPr>
              <a:t>Sold</a:t>
            </a:r>
            <a:r>
              <a:rPr lang="en-US" dirty="0" smtClean="0"/>
              <a:t/>
            </a:r>
            <a:br>
              <a:rPr lang="en-US" dirty="0" smtClean="0"/>
            </a:br>
            <a:r>
              <a:rPr lang="en-US" dirty="0" smtClean="0">
                <a:effectLst/>
                <a:latin typeface="Arial" panose="020B0604020202020204" pitchFamily="34" charset="0"/>
              </a:rPr>
              <a:t>2022</a:t>
            </a:r>
            <a:endParaRPr lang="en-US" dirty="0"/>
          </a:p>
        </p:txBody>
      </p:sp>
    </p:spTree>
    <p:extLst>
      <p:ext uri="{BB962C8B-B14F-4D97-AF65-F5344CB8AC3E}">
        <p14:creationId xmlns:p14="http://schemas.microsoft.com/office/powerpoint/2010/main" val="407838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72" y="0"/>
            <a:ext cx="4537935" cy="6858000"/>
          </a:xfrm>
          <a:prstGeom prst="rect">
            <a:avLst/>
          </a:prstGeom>
        </p:spPr>
      </p:pic>
      <p:sp>
        <p:nvSpPr>
          <p:cNvPr id="3" name="Rectangle 2"/>
          <p:cNvSpPr/>
          <p:nvPr/>
        </p:nvSpPr>
        <p:spPr>
          <a:xfrm>
            <a:off x="4658007" y="34882"/>
            <a:ext cx="6096000" cy="1754326"/>
          </a:xfrm>
          <a:prstGeom prst="rect">
            <a:avLst/>
          </a:prstGeom>
        </p:spPr>
        <p:txBody>
          <a:bodyPr>
            <a:spAutoFit/>
          </a:bodyPr>
          <a:lstStyle/>
          <a:p>
            <a:r>
              <a:rPr lang="en-US" dirty="0" smtClean="0">
                <a:effectLst/>
                <a:latin typeface="Arial" panose="020B0604020202020204" pitchFamily="34" charset="0"/>
              </a:rPr>
              <a:t>Ayesha </a:t>
            </a:r>
            <a:r>
              <a:rPr lang="en-US" dirty="0" err="1" smtClean="0">
                <a:effectLst/>
                <a:latin typeface="Arial" panose="020B0604020202020204" pitchFamily="34" charset="0"/>
              </a:rPr>
              <a:t>Naeem</a:t>
            </a:r>
            <a:endParaRPr lang="en-US" dirty="0" smtClean="0">
              <a:effectLst/>
              <a:latin typeface="Arial" panose="020B0604020202020204" pitchFamily="34" charset="0"/>
            </a:endParaRPr>
          </a:p>
          <a:p>
            <a:r>
              <a:rPr lang="en-US" dirty="0" smtClean="0">
                <a:effectLst/>
                <a:latin typeface="Arial" panose="020B0604020202020204" pitchFamily="34" charset="0"/>
              </a:rPr>
              <a:t>The three stages of memorizing a home: Step 3</a:t>
            </a:r>
            <a:r>
              <a:rPr lang="en-US" dirty="0" smtClean="0"/>
              <a:t/>
            </a:r>
            <a:br>
              <a:rPr lang="en-US" dirty="0" smtClean="0"/>
            </a:br>
            <a:r>
              <a:rPr lang="en-US" dirty="0" smtClean="0">
                <a:effectLst/>
                <a:latin typeface="Arial" panose="020B0604020202020204" pitchFamily="34" charset="0"/>
              </a:rPr>
              <a:t>Oils and acrylics on canvas</a:t>
            </a:r>
            <a:r>
              <a:rPr lang="en-US" dirty="0" smtClean="0"/>
              <a:t/>
            </a:r>
            <a:br>
              <a:rPr lang="en-US" dirty="0" smtClean="0"/>
            </a:br>
            <a:r>
              <a:rPr lang="en-US" dirty="0" smtClean="0">
                <a:effectLst/>
                <a:latin typeface="Arial" panose="020B0604020202020204" pitchFamily="34" charset="0"/>
              </a:rPr>
              <a:t>18 x 12 inches</a:t>
            </a:r>
            <a:r>
              <a:rPr lang="en-US" dirty="0" smtClean="0"/>
              <a:t/>
            </a:r>
            <a:br>
              <a:rPr lang="en-US" dirty="0" smtClean="0"/>
            </a:br>
            <a:r>
              <a:rPr lang="en-US" dirty="0">
                <a:solidFill>
                  <a:srgbClr val="FF0000"/>
                </a:solidFill>
                <a:latin typeface="Arial" panose="020B0604020202020204" pitchFamily="34" charset="0"/>
              </a:rPr>
              <a:t>Sold</a:t>
            </a:r>
            <a:r>
              <a:rPr lang="en-US" dirty="0" smtClean="0"/>
              <a:t/>
            </a:r>
            <a:br>
              <a:rPr lang="en-US" dirty="0" smtClean="0"/>
            </a:br>
            <a:r>
              <a:rPr lang="en-US" dirty="0" smtClean="0">
                <a:effectLst/>
                <a:latin typeface="Arial" panose="020B0604020202020204" pitchFamily="34" charset="0"/>
              </a:rPr>
              <a:t>2022</a:t>
            </a:r>
            <a:endParaRPr lang="en-US" dirty="0"/>
          </a:p>
        </p:txBody>
      </p:sp>
    </p:spTree>
    <p:extLst>
      <p:ext uri="{BB962C8B-B14F-4D97-AF65-F5344CB8AC3E}">
        <p14:creationId xmlns:p14="http://schemas.microsoft.com/office/powerpoint/2010/main" val="1869389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98508" y="-1094841"/>
            <a:ext cx="4468365" cy="7940810"/>
          </a:xfrm>
          <a:prstGeom prst="rect">
            <a:avLst/>
          </a:prstGeom>
        </p:spPr>
      </p:pic>
      <p:sp>
        <p:nvSpPr>
          <p:cNvPr id="3" name="Rectangle 2"/>
          <p:cNvSpPr/>
          <p:nvPr/>
        </p:nvSpPr>
        <p:spPr>
          <a:xfrm>
            <a:off x="8203096" y="578841"/>
            <a:ext cx="6096000" cy="1477328"/>
          </a:xfrm>
          <a:prstGeom prst="rect">
            <a:avLst/>
          </a:prstGeom>
        </p:spPr>
        <p:txBody>
          <a:bodyPr>
            <a:spAutoFit/>
          </a:bodyPr>
          <a:lstStyle/>
          <a:p>
            <a:r>
              <a:rPr lang="en-US" dirty="0" err="1" smtClean="0"/>
              <a:t>Aymen</a:t>
            </a:r>
            <a:r>
              <a:rPr lang="en-US" dirty="0" smtClean="0"/>
              <a:t> </a:t>
            </a:r>
            <a:r>
              <a:rPr lang="en-US" dirty="0" err="1" smtClean="0"/>
              <a:t>Alam</a:t>
            </a:r>
            <a:endParaRPr lang="en-US" dirty="0" smtClean="0"/>
          </a:p>
          <a:p>
            <a:r>
              <a:rPr lang="en-US" dirty="0"/>
              <a:t>Through my </a:t>
            </a:r>
            <a:r>
              <a:rPr lang="en-US" dirty="0" smtClean="0"/>
              <a:t>eyes I</a:t>
            </a:r>
          </a:p>
          <a:p>
            <a:r>
              <a:rPr lang="en-US" dirty="0" smtClean="0"/>
              <a:t>13.5×24 inches</a:t>
            </a:r>
          </a:p>
          <a:p>
            <a:r>
              <a:rPr lang="en-US" dirty="0" smtClean="0"/>
              <a:t>Oil </a:t>
            </a:r>
            <a:r>
              <a:rPr lang="en-US" dirty="0"/>
              <a:t>on </a:t>
            </a:r>
            <a:r>
              <a:rPr lang="en-US" dirty="0" smtClean="0"/>
              <a:t>canvas</a:t>
            </a:r>
          </a:p>
          <a:p>
            <a:r>
              <a:rPr lang="en-US" dirty="0" smtClean="0">
                <a:latin typeface="Arial" panose="020B0604020202020204" pitchFamily="34" charset="0"/>
              </a:rPr>
              <a:t>PKR</a:t>
            </a:r>
            <a:r>
              <a:rPr lang="en-US" dirty="0" smtClean="0"/>
              <a:t> 35000</a:t>
            </a:r>
            <a:endParaRPr lang="en-US" dirty="0"/>
          </a:p>
        </p:txBody>
      </p:sp>
    </p:spTree>
    <p:extLst>
      <p:ext uri="{BB962C8B-B14F-4D97-AF65-F5344CB8AC3E}">
        <p14:creationId xmlns:p14="http://schemas.microsoft.com/office/powerpoint/2010/main" val="293357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87722" y="-772944"/>
            <a:ext cx="4623854" cy="8206300"/>
          </a:xfrm>
          <a:prstGeom prst="rect">
            <a:avLst/>
          </a:prstGeom>
        </p:spPr>
      </p:pic>
      <p:sp>
        <p:nvSpPr>
          <p:cNvPr id="3" name="Rectangle 2"/>
          <p:cNvSpPr/>
          <p:nvPr/>
        </p:nvSpPr>
        <p:spPr>
          <a:xfrm>
            <a:off x="8378390" y="1018279"/>
            <a:ext cx="2655082" cy="1477328"/>
          </a:xfrm>
          <a:prstGeom prst="rect">
            <a:avLst/>
          </a:prstGeom>
        </p:spPr>
        <p:txBody>
          <a:bodyPr wrap="square">
            <a:spAutoFit/>
          </a:bodyPr>
          <a:lstStyle/>
          <a:p>
            <a:r>
              <a:rPr lang="en-US" dirty="0" err="1"/>
              <a:t>Aymen</a:t>
            </a:r>
            <a:r>
              <a:rPr lang="en-US" dirty="0"/>
              <a:t> </a:t>
            </a:r>
            <a:r>
              <a:rPr lang="en-US" dirty="0" err="1"/>
              <a:t>Alam</a:t>
            </a:r>
            <a:endParaRPr lang="en-US" dirty="0"/>
          </a:p>
          <a:p>
            <a:r>
              <a:rPr lang="en-US" dirty="0"/>
              <a:t>Through my eyes </a:t>
            </a:r>
            <a:r>
              <a:rPr lang="en-US" dirty="0" smtClean="0"/>
              <a:t>II</a:t>
            </a:r>
          </a:p>
          <a:p>
            <a:r>
              <a:rPr lang="en-US" dirty="0" smtClean="0"/>
              <a:t>13.5×24 inches</a:t>
            </a:r>
            <a:endParaRPr lang="en-US" dirty="0"/>
          </a:p>
          <a:p>
            <a:r>
              <a:rPr lang="en-US" dirty="0"/>
              <a:t>Oil on </a:t>
            </a:r>
            <a:r>
              <a:rPr lang="en-US" dirty="0" smtClean="0"/>
              <a:t>canvas</a:t>
            </a:r>
          </a:p>
          <a:p>
            <a:r>
              <a:rPr lang="en-US" dirty="0">
                <a:latin typeface="Arial" panose="020B0604020202020204" pitchFamily="34" charset="0"/>
              </a:rPr>
              <a:t>PKR </a:t>
            </a:r>
            <a:r>
              <a:rPr lang="en-US" dirty="0" smtClean="0"/>
              <a:t>35000 </a:t>
            </a:r>
            <a:endParaRPr lang="en-US" dirty="0"/>
          </a:p>
        </p:txBody>
      </p:sp>
    </p:spTree>
    <p:extLst>
      <p:ext uri="{BB962C8B-B14F-4D97-AF65-F5344CB8AC3E}">
        <p14:creationId xmlns:p14="http://schemas.microsoft.com/office/powerpoint/2010/main" val="34371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64460" y="-1176055"/>
            <a:ext cx="3150075" cy="9009657"/>
          </a:xfrm>
          <a:prstGeom prst="rect">
            <a:avLst/>
          </a:prstGeom>
        </p:spPr>
      </p:pic>
      <p:sp>
        <p:nvSpPr>
          <p:cNvPr id="3" name="Rectangle 2"/>
          <p:cNvSpPr/>
          <p:nvPr/>
        </p:nvSpPr>
        <p:spPr>
          <a:xfrm>
            <a:off x="9078995" y="1753735"/>
            <a:ext cx="2568410" cy="1477328"/>
          </a:xfrm>
          <a:prstGeom prst="rect">
            <a:avLst/>
          </a:prstGeom>
        </p:spPr>
        <p:txBody>
          <a:bodyPr wrap="square">
            <a:spAutoFit/>
          </a:bodyPr>
          <a:lstStyle/>
          <a:p>
            <a:r>
              <a:rPr lang="en-US" dirty="0" err="1" smtClean="0"/>
              <a:t>Aymen</a:t>
            </a:r>
            <a:r>
              <a:rPr lang="en-US" dirty="0" smtClean="0"/>
              <a:t> </a:t>
            </a:r>
            <a:r>
              <a:rPr lang="en-US" dirty="0" err="1" smtClean="0"/>
              <a:t>Alam</a:t>
            </a:r>
            <a:endParaRPr lang="en-US" dirty="0" smtClean="0"/>
          </a:p>
          <a:p>
            <a:r>
              <a:rPr lang="en-US" dirty="0"/>
              <a:t>Little </a:t>
            </a:r>
            <a:r>
              <a:rPr lang="en-US" dirty="0" smtClean="0"/>
              <a:t>things</a:t>
            </a:r>
          </a:p>
          <a:p>
            <a:r>
              <a:rPr lang="en-US" dirty="0" smtClean="0"/>
              <a:t>10.5×30 </a:t>
            </a:r>
            <a:r>
              <a:rPr lang="en-US" dirty="0"/>
              <a:t>inches</a:t>
            </a:r>
          </a:p>
          <a:p>
            <a:r>
              <a:rPr lang="en-US" dirty="0"/>
              <a:t>Mixed media on </a:t>
            </a:r>
            <a:r>
              <a:rPr lang="en-US" dirty="0" smtClean="0"/>
              <a:t>canvas</a:t>
            </a:r>
          </a:p>
          <a:p>
            <a:r>
              <a:rPr lang="en-US" dirty="0">
                <a:latin typeface="Arial" panose="020B0604020202020204" pitchFamily="34" charset="0"/>
              </a:rPr>
              <a:t>PKR</a:t>
            </a:r>
            <a:r>
              <a:rPr lang="en-US" dirty="0" smtClean="0"/>
              <a:t> 35000</a:t>
            </a:r>
            <a:endParaRPr lang="en-US" dirty="0"/>
          </a:p>
        </p:txBody>
      </p:sp>
    </p:spTree>
    <p:extLst>
      <p:ext uri="{BB962C8B-B14F-4D97-AF65-F5344CB8AC3E}">
        <p14:creationId xmlns:p14="http://schemas.microsoft.com/office/powerpoint/2010/main" val="4085849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62" y="164678"/>
            <a:ext cx="5543870" cy="6582813"/>
          </a:xfrm>
          <a:prstGeom prst="rect">
            <a:avLst/>
          </a:prstGeom>
        </p:spPr>
      </p:pic>
      <p:sp>
        <p:nvSpPr>
          <p:cNvPr id="4" name="Rectangle 3"/>
          <p:cNvSpPr/>
          <p:nvPr/>
        </p:nvSpPr>
        <p:spPr>
          <a:xfrm>
            <a:off x="5644832" y="164678"/>
            <a:ext cx="1759969" cy="1754326"/>
          </a:xfrm>
          <a:prstGeom prst="rect">
            <a:avLst/>
          </a:prstGeom>
        </p:spPr>
        <p:txBody>
          <a:bodyPr wrap="none">
            <a:spAutoFit/>
          </a:bodyPr>
          <a:lstStyle/>
          <a:p>
            <a:r>
              <a:rPr lang="en-US" dirty="0" err="1" smtClean="0"/>
              <a:t>Nabeel</a:t>
            </a:r>
            <a:r>
              <a:rPr lang="en-US" dirty="0"/>
              <a:t> </a:t>
            </a:r>
            <a:r>
              <a:rPr lang="en-US" dirty="0" smtClean="0"/>
              <a:t>Naveed</a:t>
            </a:r>
          </a:p>
          <a:p>
            <a:r>
              <a:rPr lang="en-US" dirty="0" smtClean="0"/>
              <a:t>Wetland</a:t>
            </a:r>
          </a:p>
          <a:p>
            <a:r>
              <a:rPr lang="en-US" dirty="0" smtClean="0"/>
              <a:t>Collage </a:t>
            </a:r>
            <a:r>
              <a:rPr lang="en-US" dirty="0"/>
              <a:t>on </a:t>
            </a:r>
            <a:r>
              <a:rPr lang="en-US" dirty="0" smtClean="0"/>
              <a:t>Paper</a:t>
            </a:r>
          </a:p>
          <a:p>
            <a:r>
              <a:rPr lang="en-US" dirty="0" smtClean="0"/>
              <a:t>15 </a:t>
            </a:r>
            <a:r>
              <a:rPr lang="en-US" dirty="0"/>
              <a:t>cm x 10 </a:t>
            </a:r>
            <a:r>
              <a:rPr lang="en-US" dirty="0" smtClean="0"/>
              <a:t>cm</a:t>
            </a:r>
          </a:p>
          <a:p>
            <a:r>
              <a:rPr lang="en-US" dirty="0">
                <a:latin typeface="Arial" panose="020B0604020202020204" pitchFamily="34" charset="0"/>
              </a:rPr>
              <a:t>PKR</a:t>
            </a:r>
            <a:r>
              <a:rPr lang="en-US" dirty="0" smtClean="0"/>
              <a:t> 20,000</a:t>
            </a:r>
            <a:endParaRPr lang="en-US" dirty="0"/>
          </a:p>
          <a:p>
            <a:endParaRPr lang="en-US" dirty="0"/>
          </a:p>
        </p:txBody>
      </p:sp>
    </p:spTree>
    <p:extLst>
      <p:ext uri="{BB962C8B-B14F-4D97-AF65-F5344CB8AC3E}">
        <p14:creationId xmlns:p14="http://schemas.microsoft.com/office/powerpoint/2010/main" val="3995049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532</Words>
  <Application>Microsoft Office PowerPoint</Application>
  <PresentationFormat>Widescreen</PresentationFormat>
  <Paragraphs>75</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Retracing Spatial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Retracing Spatial Memory</dc:title>
  <dc:creator>DELL</dc:creator>
  <cp:lastModifiedBy>DELL</cp:lastModifiedBy>
  <cp:revision>25</cp:revision>
  <dcterms:created xsi:type="dcterms:W3CDTF">2022-10-11T06:58:42Z</dcterms:created>
  <dcterms:modified xsi:type="dcterms:W3CDTF">2022-10-16T12:59:51Z</dcterms:modified>
</cp:coreProperties>
</file>